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9" r:id="rId3"/>
    <p:sldId id="261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>
        <p:scale>
          <a:sx n="125" d="100"/>
          <a:sy n="125" d="100"/>
        </p:scale>
        <p:origin x="2682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17B2F8C-17AA-478B-92DD-34E5F0439C6C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4F8D743-C454-4943-BA1C-EED4F25011C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2173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38929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9720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7494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59413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51785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0411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5513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37358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85237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86993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41670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42988-F46D-442F-A4FE-09F5FCCF46E9}" type="datetimeFigureOut">
              <a:rPr lang="en-SG" smtClean="0"/>
              <a:t>9/5/2026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2007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ass.nus.edu.sg/cls/" TargetMode="External"/><Relationship Id="rId2" Type="http://schemas.openxmlformats.org/officeDocument/2006/relationships/hyperlink" Target="https://forms.office.com/r/j6UUgKS6k9?origin=lprLink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67157"/>
            <a:ext cx="9144000" cy="57677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tabLst>
                <a:tab pos="342917" algn="l"/>
              </a:tabLst>
              <a:defRPr/>
            </a:pPr>
            <a:r>
              <a:rPr lang="en-GB" sz="1600" b="1" dirty="0">
                <a:latin typeface="Cambria" panose="02040503050406030204" pitchFamily="18" charset="0"/>
                <a:ea typeface="Cambria" panose="02040503050406030204" pitchFamily="18" charset="0"/>
              </a:rPr>
              <a:t>     </a:t>
            </a:r>
            <a:r>
              <a:rPr lang="en-GB" altLang="zh-TW" sz="1600" b="1" u="sng" dirty="0">
                <a:latin typeface="Cambria" panose="02040503050406030204" pitchFamily="18" charset="0"/>
                <a:ea typeface="Cambria" panose="02040503050406030204" pitchFamily="18" charset="0"/>
              </a:rPr>
              <a:t>GUIDELINES &amp; CAUTIONS</a:t>
            </a:r>
            <a:endParaRPr lang="en-GB" altLang="zh-TW" sz="1600" u="sng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tabLst>
                <a:tab pos="342917" algn="l"/>
              </a:tabLst>
              <a:defRPr/>
            </a:pPr>
            <a:endParaRPr lang="en-US" altLang="zh-TW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47675" lvl="3" indent="-190500">
              <a:buFont typeface="Arial" panose="020B0604020202020204" pitchFamily="34" charset="0"/>
              <a:buChar char="•"/>
              <a:tabLst>
                <a:tab pos="342917" algn="l"/>
              </a:tabLst>
              <a:defRPr/>
            </a:pP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Students with prior knowledge of the Korean language </a:t>
            </a:r>
            <a:r>
              <a:rPr lang="en-GB" altLang="zh-TW" sz="1300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MUST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 take the placement test.</a:t>
            </a:r>
          </a:p>
          <a:p>
            <a:pPr marL="447675" lvl="3" indent="-190500">
              <a:buFont typeface="Arial" panose="020B0604020202020204" pitchFamily="34" charset="0"/>
              <a:buChar char="•"/>
              <a:tabLst>
                <a:tab pos="342917" algn="l"/>
              </a:tabLst>
              <a:defRPr/>
            </a:pPr>
            <a:endParaRPr lang="en-GB" altLang="zh-TW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47675" lvl="3" indent="-190500">
              <a:buFont typeface="Arial" panose="020B0604020202020204" pitchFamily="34" charset="0"/>
              <a:buChar char="•"/>
              <a:tabLst>
                <a:tab pos="342917" algn="l"/>
              </a:tabLst>
              <a:defRPr/>
            </a:pPr>
            <a:endParaRPr lang="en-US" altLang="zh-TW" sz="1300" b="1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75" lvl="3" indent="98425">
              <a:tabLst>
                <a:tab pos="342917" algn="l"/>
              </a:tabLst>
              <a:defRPr/>
            </a:pPr>
            <a:endParaRPr lang="en-GB" altLang="zh-TW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75" lvl="3" indent="98425">
              <a:tabLst>
                <a:tab pos="342917" algn="l"/>
              </a:tabLst>
              <a:defRPr/>
            </a:pPr>
            <a:endParaRPr lang="en-GB" altLang="zh-TW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75" lvl="3" indent="98425">
              <a:tabLst>
                <a:tab pos="342917" algn="l"/>
              </a:tabLst>
              <a:defRPr/>
            </a:pPr>
            <a:endParaRPr lang="en-GB" altLang="zh-TW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75" lvl="3" indent="98425">
              <a:tabLst>
                <a:tab pos="342917" algn="l"/>
              </a:tabLst>
              <a:defRPr/>
            </a:pPr>
            <a:endParaRPr lang="en-GB" altLang="zh-TW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endParaRPr lang="en-GB" altLang="ko-KR" sz="5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r>
              <a:rPr lang="en-GB" altLang="ko-KR" sz="130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ko-KR" sz="1300">
                <a:latin typeface="Cambria" panose="02040503050406030204" pitchFamily="18" charset="0"/>
                <a:ea typeface="Cambria" panose="02040503050406030204" pitchFamily="18" charset="0"/>
              </a:rPr>
              <a:t>Any student meeting the criteria for "Prior Knowledge" is obligated to sit for the placement test, </a:t>
            </a:r>
            <a:r>
              <a:rPr lang="en-US" altLang="ko-KR" sz="1300" b="1">
                <a:latin typeface="Cambria" panose="02040503050406030204" pitchFamily="18" charset="0"/>
                <a:ea typeface="Cambria" panose="02040503050406030204" pitchFamily="18" charset="0"/>
              </a:rPr>
              <a:t>regardless of</a:t>
            </a:r>
            <a:r>
              <a:rPr lang="en-US" altLang="ko-KR" sz="130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ko-KR" sz="1300" b="1">
                <a:latin typeface="Cambria" panose="02040503050406030204" pitchFamily="18" charset="0"/>
                <a:ea typeface="Cambria" panose="02040503050406030204" pitchFamily="18" charset="0"/>
              </a:rPr>
              <a:t>whether they have already successfully registered for the course. </a:t>
            </a: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endParaRPr lang="en-GB" altLang="ko-KR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r>
              <a:rPr lang="en-GB" altLang="ko-KR" sz="1300">
                <a:latin typeface="Cambria" panose="02040503050406030204" pitchFamily="18" charset="0"/>
                <a:ea typeface="Cambria" panose="02040503050406030204" pitchFamily="18" charset="0"/>
              </a:rPr>
              <a:t> Students </a:t>
            </a:r>
            <a:r>
              <a:rPr lang="en-GB" altLang="ko-KR" sz="1300" dirty="0">
                <a:latin typeface="Cambria" panose="02040503050406030204" pitchFamily="18" charset="0"/>
                <a:ea typeface="Cambria" panose="02040503050406030204" pitchFamily="18" charset="0"/>
              </a:rPr>
              <a:t>who </a:t>
            </a:r>
            <a:r>
              <a:rPr lang="en-US" altLang="ko-KR" sz="1300" dirty="0">
                <a:latin typeface="Cambria" panose="02040503050406030204" pitchFamily="18" charset="0"/>
                <a:ea typeface="Cambria" panose="02040503050406030204" pitchFamily="18" charset="0"/>
              </a:rPr>
              <a:t>enroll in the course </a:t>
            </a:r>
            <a:r>
              <a:rPr lang="en-US" altLang="ko-KR" sz="1300">
                <a:latin typeface="Cambria" panose="02040503050406030204" pitchFamily="18" charset="0"/>
                <a:ea typeface="Cambria" panose="02040503050406030204" pitchFamily="18" charset="0"/>
              </a:rPr>
              <a:t>without following the proper </a:t>
            </a:r>
            <a:r>
              <a:rPr lang="en-US" altLang="ko-KR" sz="1300" dirty="0">
                <a:latin typeface="Cambria" panose="02040503050406030204" pitchFamily="18" charset="0"/>
                <a:ea typeface="Cambria" panose="02040503050406030204" pitchFamily="18" charset="0"/>
              </a:rPr>
              <a:t>placement </a:t>
            </a:r>
            <a:r>
              <a:rPr lang="en-US" altLang="ko-KR" sz="1300">
                <a:latin typeface="Cambria" panose="02040503050406030204" pitchFamily="18" charset="0"/>
                <a:ea typeface="Cambria" panose="02040503050406030204" pitchFamily="18" charset="0"/>
              </a:rPr>
              <a:t>test will face compulsory administrative </a:t>
            </a:r>
            <a:r>
              <a:rPr lang="en-US" altLang="ko-KR" sz="1300" b="1">
                <a:latin typeface="Cambria" panose="02040503050406030204" pitchFamily="18" charset="0"/>
                <a:ea typeface="Cambria" panose="02040503050406030204" pitchFamily="18" charset="0"/>
              </a:rPr>
              <a:t>withdrawal</a:t>
            </a:r>
            <a:r>
              <a:rPr lang="en-US" altLang="ko-KR" sz="1300">
                <a:latin typeface="Cambria" panose="02040503050406030204" pitchFamily="18" charset="0"/>
                <a:ea typeface="Cambria" panose="02040503050406030204" pitchFamily="18" charset="0"/>
              </a:rPr>
              <a:t> by the centre authorities, and 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may </a:t>
            </a:r>
            <a:r>
              <a:rPr lang="en-GB" altLang="zh-TW" sz="1300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face </a:t>
            </a:r>
            <a:r>
              <a:rPr lang="en-GB" altLang="zh-TW" sz="1300" b="1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penalities</a:t>
            </a:r>
            <a:r>
              <a:rPr lang="en-GB" altLang="zh-TW" sz="1300" b="1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altLang="zh-TW" sz="1300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or receive an</a:t>
            </a:r>
            <a:r>
              <a:rPr lang="en-GB" altLang="zh-TW" sz="1300" b="1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“F” grade </a:t>
            </a:r>
            <a:r>
              <a:rPr lang="en-GB" altLang="zh-TW" sz="1300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without prior notice</a:t>
            </a: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n-US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 The Centre for  Language Studies reserves the right to </a:t>
            </a:r>
            <a:r>
              <a:rPr lang="en-US" altLang="zh-TW" sz="1300">
                <a:latin typeface="Cambria" panose="02040503050406030204" pitchFamily="18" charset="0"/>
                <a:ea typeface="Cambria" panose="02040503050406030204" pitchFamily="18" charset="0"/>
              </a:rPr>
              <a:t>withdraw students </a:t>
            </a:r>
            <a:r>
              <a:rPr lang="en-US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from both the class and the course, applying appropriate penalties (“W” or “F” </a:t>
            </a:r>
            <a:r>
              <a:rPr lang="en-US" altLang="zh-TW" sz="1300">
                <a:latin typeface="Cambria" panose="02040503050406030204" pitchFamily="18" charset="0"/>
                <a:ea typeface="Cambria" panose="02040503050406030204" pitchFamily="18" charset="0"/>
              </a:rPr>
              <a:t>grades).</a:t>
            </a: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endParaRPr lang="en-GB" altLang="zh-TW" sz="13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 Students must ensure that there are no scheduling conflicts with their core courses before taking the 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test.</a:t>
            </a: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endParaRPr lang="en-GB" altLang="zh-TW" sz="13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 Students are strongly encouraged to review 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the textbooks, </a:t>
            </a:r>
            <a:r>
              <a:rPr lang="en-GB" altLang="zh-TW" sz="1300" i="1">
                <a:latin typeface="Cambria" panose="02040503050406030204" pitchFamily="18" charset="0"/>
                <a:ea typeface="Cambria" panose="02040503050406030204" pitchFamily="18" charset="0"/>
              </a:rPr>
              <a:t>“All-in-One KOREAN (Basic)” 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and</a:t>
            </a:r>
            <a:r>
              <a:rPr lang="en-GB" altLang="zh-TW" sz="1300" i="1">
                <a:latin typeface="Cambria" panose="02040503050406030204" pitchFamily="18" charset="0"/>
                <a:ea typeface="Cambria" panose="02040503050406030204" pitchFamily="18" charset="0"/>
              </a:rPr>
              <a:t> “Yonsei </a:t>
            </a:r>
            <a:r>
              <a:rPr lang="en-GB" altLang="zh-TW" sz="1300" i="1" dirty="0">
                <a:latin typeface="Cambria" panose="02040503050406030204" pitchFamily="18" charset="0"/>
                <a:ea typeface="Cambria" panose="02040503050406030204" pitchFamily="18" charset="0"/>
              </a:rPr>
              <a:t>Korean in 3 weeks” </a:t>
            </a: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available at the Central Library. This will help them learn the materials covered in NUS Korean language programme and prepare for a level-appropriate test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.  </a:t>
            </a: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endParaRPr lang="en-GB" altLang="zh-TW" sz="13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 To successfully register for the course, students must complete all </a:t>
            </a:r>
            <a:r>
              <a:rPr lang="en-GB" altLang="zh-TW" sz="1300" b="1" dirty="0">
                <a:latin typeface="Cambria" panose="02040503050406030204" pitchFamily="18" charset="0"/>
                <a:ea typeface="Cambria" panose="02040503050406030204" pitchFamily="18" charset="0"/>
              </a:rPr>
              <a:t>three steps</a:t>
            </a: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GB" altLang="zh-TW" sz="1300" i="1" dirty="0">
                <a:latin typeface="Cambria" panose="02040503050406030204" pitchFamily="18" charset="0"/>
                <a:ea typeface="Cambria" panose="02040503050406030204" pitchFamily="18" charset="0"/>
              </a:rPr>
              <a:t>1) Survey </a:t>
            </a:r>
            <a:r>
              <a:rPr lang="en-GB" altLang="zh-TW" sz="1300" i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  2</a:t>
            </a:r>
            <a:r>
              <a:rPr lang="en-GB" altLang="zh-TW" sz="1300" i="1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) Written Test &amp; oral test registration  3) Oral Test. </a:t>
            </a: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Failure to complete these steps will result in a “No Module” status, preventing course 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registration.</a:t>
            </a:r>
          </a:p>
          <a:p>
            <a:pPr marL="542937" lvl="3" indent="-285750">
              <a:buFont typeface="Arial" panose="020B0604020202020204" pitchFamily="34" charset="0"/>
              <a:buChar char="•"/>
              <a:tabLst>
                <a:tab pos="342917" algn="l"/>
              </a:tabLst>
              <a:defRPr/>
            </a:pPr>
            <a:endParaRPr lang="en-GB" altLang="zh-TW" sz="13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ko-KR" sz="1300" dirty="0">
                <a:latin typeface="Cambria" panose="02040503050406030204" pitchFamily="18" charset="0"/>
                <a:ea typeface="Cambria" panose="02040503050406030204" pitchFamily="18" charset="0"/>
              </a:rPr>
              <a:t>The placement test result is valid for </a:t>
            </a:r>
            <a:r>
              <a:rPr lang="en-US" altLang="ko-KR" sz="13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ONE SEMESTER ONLY</a:t>
            </a: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06828C-F873-8CE3-0BC5-890F90ABF470}"/>
              </a:ext>
            </a:extLst>
          </p:cNvPr>
          <p:cNvSpPr txBox="1"/>
          <p:nvPr/>
        </p:nvSpPr>
        <p:spPr>
          <a:xfrm>
            <a:off x="121920" y="135479"/>
            <a:ext cx="8900159" cy="7478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lnSpc>
                <a:spcPct val="70000"/>
              </a:lnSpc>
              <a:spcBef>
                <a:spcPts val="900"/>
              </a:spcBef>
              <a:defRPr/>
            </a:pPr>
            <a:r>
              <a:rPr lang="en-US" altLang="ja-JP" sz="1600" b="1" dirty="0">
                <a:latin typeface="Cambria" panose="02040503050406030204" pitchFamily="18" charset="0"/>
                <a:ea typeface="Cambria" panose="02040503050406030204" pitchFamily="18" charset="0"/>
              </a:rPr>
              <a:t>CENTRE FOR LANGUAGE STUDIES </a:t>
            </a:r>
            <a:r>
              <a:rPr lang="en-US" altLang="ja-JP" sz="1600" b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GB" altLang="ko-KR" sz="1600" b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AY2026-27 SEMESTER 1)</a:t>
            </a:r>
            <a:endParaRPr lang="en-GB" altLang="ko-KR" sz="16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defRPr/>
            </a:pPr>
            <a:r>
              <a:rPr lang="en-US" sz="3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Rounded MT Bold" panose="020F0704030504030204" pitchFamily="34" charset="0"/>
                <a:ea typeface="Cambria" panose="02040503050406030204" pitchFamily="18" charset="0"/>
              </a:rPr>
              <a:t>KOREAN LANGUAGE PLACEMENT TEST 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0FEE492-88CB-5265-E546-A9C1387CA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052437"/>
              </p:ext>
            </p:extLst>
          </p:nvPr>
        </p:nvGraphicFramePr>
        <p:xfrm>
          <a:off x="578915" y="1667024"/>
          <a:ext cx="8443164" cy="1082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43164">
                  <a:extLst>
                    <a:ext uri="{9D8B030D-6E8A-4147-A177-3AD203B41FA5}">
                      <a16:colId xmlns:a16="http://schemas.microsoft.com/office/drawing/2014/main" val="3619425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57175" lvl="3" indent="-171450">
                        <a:buFont typeface="Arial" panose="020B0604020202020204" pitchFamily="34" charset="0"/>
                        <a:buNone/>
                        <a:tabLst>
                          <a:tab pos="342917" algn="l"/>
                        </a:tabLst>
                        <a:defRPr/>
                      </a:pPr>
                      <a:r>
                        <a:rPr lang="en-US" altLang="zh-TW" sz="1300" b="1" u="sng"/>
                        <a:t>Prior knowledge includes, but is not limited to:</a:t>
                      </a:r>
                    </a:p>
                    <a:p>
                      <a:pPr marL="257175" lvl="3" indent="-79375">
                        <a:buFont typeface="Arial" panose="020B0604020202020204" pitchFamily="34" charset="0"/>
                        <a:buNone/>
                        <a:tabLst>
                          <a:tab pos="342917" algn="l"/>
                        </a:tabLst>
                        <a:defRPr/>
                      </a:pPr>
                      <a:r>
                        <a:rPr lang="en-US" altLang="zh-TW" sz="1300" b="1"/>
                        <a:t>- Formal Learning: </a:t>
                      </a:r>
                      <a:r>
                        <a:rPr lang="en-US" altLang="zh-TW" sz="1300"/>
                        <a:t>Any experience of learning Korean at community centres, private schools, or through private tuition.</a:t>
                      </a:r>
                    </a:p>
                    <a:p>
                      <a:pPr marL="257175" lvl="3" indent="-79375">
                        <a:buFont typeface="Arial" panose="020B0604020202020204" pitchFamily="34" charset="0"/>
                        <a:buNone/>
                        <a:tabLst>
                          <a:tab pos="342917" algn="l"/>
                        </a:tabLst>
                        <a:defRPr/>
                      </a:pPr>
                      <a:r>
                        <a:rPr lang="en-US" altLang="zh-TW" sz="1300" b="1"/>
                        <a:t>-</a:t>
                      </a:r>
                      <a:r>
                        <a:rPr lang="en-US" altLang="zh-TW" sz="1300"/>
                        <a:t> </a:t>
                      </a:r>
                      <a:r>
                        <a:rPr lang="en-US" altLang="zh-TW" sz="1300" b="1"/>
                        <a:t>Self-instruction:</a:t>
                      </a:r>
                      <a:r>
                        <a:rPr lang="en-US" altLang="zh-TW" sz="1300"/>
                        <a:t> Any self‐study using books or internet resources.</a:t>
                      </a:r>
                    </a:p>
                    <a:p>
                      <a:pPr marL="257175" lvl="3" indent="-79375">
                        <a:buFont typeface="Arial" panose="020B0604020202020204" pitchFamily="34" charset="0"/>
                        <a:buNone/>
                        <a:tabLst>
                          <a:tab pos="342917" algn="l"/>
                        </a:tabLst>
                        <a:defRPr/>
                      </a:pPr>
                      <a:r>
                        <a:rPr lang="en-US" altLang="zh-TW" sz="1300" b="1"/>
                        <a:t>-</a:t>
                      </a:r>
                      <a:r>
                        <a:rPr lang="en-US" altLang="zh-TW" sz="1300"/>
                        <a:t> </a:t>
                      </a:r>
                      <a:r>
                        <a:rPr lang="en-US" altLang="zh-TW" sz="1300" b="1"/>
                        <a:t>Informal Exposure: </a:t>
                      </a:r>
                      <a:r>
                        <a:rPr lang="en-US" altLang="zh-TW" sz="1300"/>
                        <a:t>Any exposure to Korean, whether regular or irregular, from family members or friends.</a:t>
                      </a:r>
                    </a:p>
                    <a:p>
                      <a:pPr marL="257175" lvl="3" indent="-79375">
                        <a:buFont typeface="Arial" panose="020B0604020202020204" pitchFamily="34" charset="0"/>
                        <a:buNone/>
                        <a:tabLst>
                          <a:tab pos="342917" algn="l"/>
                        </a:tabLst>
                        <a:defRPr/>
                      </a:pPr>
                      <a:r>
                        <a:rPr lang="en-US" altLang="zh-TW" sz="1300" b="1"/>
                        <a:t>- Basic Literacy:  </a:t>
                      </a:r>
                      <a:r>
                        <a:rPr lang="en-US" altLang="zh-TW" sz="1300"/>
                        <a:t>Any student capable of reading </a:t>
                      </a:r>
                      <a:r>
                        <a:rPr lang="en-US" altLang="zh-TW" sz="1300">
                          <a:solidFill>
                            <a:srgbClr val="FF0000"/>
                          </a:solidFill>
                        </a:rPr>
                        <a:t>Hangeul (the Korean alphabet) </a:t>
                      </a:r>
                      <a:r>
                        <a:rPr lang="en-US" altLang="zh-TW" sz="1300"/>
                        <a:t>must take a placement test first. </a:t>
                      </a:r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9954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1272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2">
            <a:extLst>
              <a:ext uri="{FF2B5EF4-FFF2-40B4-BE49-F238E27FC236}">
                <a16:creationId xmlns:a16="http://schemas.microsoft.com/office/drawing/2014/main" id="{F2792E13-CBC3-8E51-DFB9-7084593EA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076044"/>
              </p:ext>
            </p:extLst>
          </p:nvPr>
        </p:nvGraphicFramePr>
        <p:xfrm>
          <a:off x="729851" y="776649"/>
          <a:ext cx="8246273" cy="1148080"/>
        </p:xfrm>
        <a:graphic>
          <a:graphicData uri="http://schemas.openxmlformats.org/drawingml/2006/table">
            <a:tbl>
              <a:tblPr firstCol="1" bandRow="1">
                <a:tableStyleId>{BC89EF96-8CEA-46FF-86C4-4CE0E7609802}</a:tableStyleId>
              </a:tblPr>
              <a:tblGrid>
                <a:gridCol w="1404097">
                  <a:extLst>
                    <a:ext uri="{9D8B030D-6E8A-4147-A177-3AD203B41FA5}">
                      <a16:colId xmlns:a16="http://schemas.microsoft.com/office/drawing/2014/main" val="721891010"/>
                    </a:ext>
                  </a:extLst>
                </a:gridCol>
                <a:gridCol w="6842176">
                  <a:extLst>
                    <a:ext uri="{9D8B030D-6E8A-4147-A177-3AD203B41FA5}">
                      <a16:colId xmlns:a16="http://schemas.microsoft.com/office/drawing/2014/main" val="341713460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Survey Form</a:t>
                      </a:r>
                      <a:endParaRPr lang="ko-KR" altLang="en-US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kern="1200">
                          <a:solidFill>
                            <a:schemeClr val="tx1"/>
                          </a:solidFill>
                          <a:effectLst/>
                        </a:rPr>
                        <a:t>15 July (Wed.) – 22 July (Wed.)</a:t>
                      </a:r>
                      <a:endParaRPr lang="ko-KR" altLang="en-US" sz="1800" b="1" dirty="0">
                        <a:latin typeface="Cambria" panose="020405030504060302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5979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500" b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Survey form (Click here)</a:t>
                      </a:r>
                      <a:r>
                        <a:rPr kumimoji="0" lang="en-US" altLang="ko-KR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endParaRPr kumimoji="0" lang="en-US" altLang="ko-KR" sz="1500" b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latinLnBrk="1"/>
                      <a:r>
                        <a:rPr kumimoji="0" lang="en-US" altLang="ko-KR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①</a:t>
                      </a:r>
                      <a:r>
                        <a:rPr lang="en-US" altLang="ko-KR" sz="1500" dirty="0">
                          <a:latin typeface="+mn-lt"/>
                        </a:rPr>
                        <a:t> Please click the link and fill out the survey form </a:t>
                      </a:r>
                      <a:r>
                        <a:rPr lang="en-US" altLang="ko-KR" sz="1500" b="1" dirty="0">
                          <a:solidFill>
                            <a:srgbClr val="FF0000"/>
                          </a:solidFill>
                          <a:latin typeface="+mn-lt"/>
                        </a:rPr>
                        <a:t>by</a:t>
                      </a:r>
                      <a:r>
                        <a:rPr lang="en-US" altLang="ko-KR" sz="1500" b="1" dirty="0">
                          <a:latin typeface="+mn-lt"/>
                        </a:rPr>
                        <a:t> </a:t>
                      </a:r>
                      <a:r>
                        <a:rPr lang="en-US" altLang="ko-KR" sz="1500" b="1">
                          <a:solidFill>
                            <a:srgbClr val="FF0000"/>
                          </a:solidFill>
                          <a:latin typeface="+mn-lt"/>
                        </a:rPr>
                        <a:t>4 PM </a:t>
                      </a:r>
                      <a:r>
                        <a:rPr lang="en-US" altLang="ko-KR" sz="1500">
                          <a:latin typeface="+mn-lt"/>
                        </a:rPr>
                        <a:t>on 22 July.</a:t>
                      </a:r>
                      <a:endParaRPr lang="en-US" altLang="ko-KR" sz="1500" dirty="0">
                        <a:latin typeface="+mn-lt"/>
                      </a:endParaRPr>
                    </a:p>
                    <a:p>
                      <a:pPr latinLnBrk="1"/>
                      <a:r>
                        <a:rPr kumimoji="0" lang="en-US" altLang="ko-KR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② </a:t>
                      </a:r>
                      <a:r>
                        <a:rPr lang="en-US" altLang="ko-KR" sz="1500" dirty="0">
                          <a:latin typeface="+mn-lt"/>
                        </a:rPr>
                        <a:t>Students</a:t>
                      </a:r>
                      <a:r>
                        <a:rPr lang="ko-KR" altLang="en-US" sz="1500" dirty="0">
                          <a:latin typeface="+mn-lt"/>
                        </a:rPr>
                        <a:t> </a:t>
                      </a:r>
                      <a:r>
                        <a:rPr lang="en-US" altLang="ko-KR" sz="1500" dirty="0">
                          <a:latin typeface="+mn-lt"/>
                        </a:rPr>
                        <a:t>will receive CANVAS link by email </a:t>
                      </a:r>
                      <a:r>
                        <a:rPr lang="en-US" altLang="ko-KR" sz="1500">
                          <a:latin typeface="+mn-lt"/>
                        </a:rPr>
                        <a:t>on 8 July/22 </a:t>
                      </a:r>
                      <a:r>
                        <a:rPr lang="en-US" altLang="ko-KR" sz="1500" dirty="0">
                          <a:latin typeface="+mn-lt"/>
                        </a:rPr>
                        <a:t>July</a:t>
                      </a:r>
                      <a:r>
                        <a:rPr lang="en-US" altLang="ko-KR" sz="1500" b="0" dirty="0">
                          <a:latin typeface="+mn-lt"/>
                        </a:rPr>
                        <a:t>.</a:t>
                      </a:r>
                      <a:endParaRPr lang="ko-KR" altLang="en-US" sz="15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000553"/>
                  </a:ext>
                </a:extLst>
              </a:tr>
            </a:tbl>
          </a:graphicData>
        </a:graphic>
      </p:graphicFrame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BB05D1B2-4C1D-976B-0067-493081CDCB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000515"/>
              </p:ext>
            </p:extLst>
          </p:nvPr>
        </p:nvGraphicFramePr>
        <p:xfrm>
          <a:off x="729851" y="1999622"/>
          <a:ext cx="8246273" cy="2697480"/>
        </p:xfrm>
        <a:graphic>
          <a:graphicData uri="http://schemas.openxmlformats.org/drawingml/2006/table">
            <a:tbl>
              <a:tblPr firstCol="1" bandRow="1">
                <a:tableStyleId>{BC89EF96-8CEA-46FF-86C4-4CE0E7609802}</a:tableStyleId>
              </a:tblPr>
              <a:tblGrid>
                <a:gridCol w="1398336">
                  <a:extLst>
                    <a:ext uri="{9D8B030D-6E8A-4147-A177-3AD203B41FA5}">
                      <a16:colId xmlns:a16="http://schemas.microsoft.com/office/drawing/2014/main" val="721891010"/>
                    </a:ext>
                  </a:extLst>
                </a:gridCol>
                <a:gridCol w="4129201">
                  <a:extLst>
                    <a:ext uri="{9D8B030D-6E8A-4147-A177-3AD203B41FA5}">
                      <a16:colId xmlns:a16="http://schemas.microsoft.com/office/drawing/2014/main" val="3417134608"/>
                    </a:ext>
                  </a:extLst>
                </a:gridCol>
                <a:gridCol w="2718736">
                  <a:extLst>
                    <a:ext uri="{9D8B030D-6E8A-4147-A177-3AD203B41FA5}">
                      <a16:colId xmlns:a16="http://schemas.microsoft.com/office/drawing/2014/main" val="1313915034"/>
                    </a:ext>
                  </a:extLst>
                </a:gridCol>
              </a:tblGrid>
              <a:tr h="36479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Written Test </a:t>
                      </a:r>
                    </a:p>
                    <a:p>
                      <a:pPr algn="ctr" latinLnBrk="1"/>
                      <a:r>
                        <a:rPr lang="en-US" altLang="ko-KR" dirty="0"/>
                        <a:t>&amp; </a:t>
                      </a:r>
                    </a:p>
                    <a:p>
                      <a:pPr algn="ctr" latinLnBrk="1"/>
                      <a:r>
                        <a:rPr lang="en-US" altLang="ko-KR" dirty="0"/>
                        <a:t>Oral Test Registration</a:t>
                      </a:r>
                      <a:endParaRPr lang="ko-KR" altLang="en-US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kern="1200">
                          <a:solidFill>
                            <a:schemeClr val="tx1"/>
                          </a:solidFill>
                          <a:effectLst/>
                        </a:rPr>
                        <a:t>23 July (Thu.) – 27 July (Mon.)</a:t>
                      </a:r>
                      <a:endParaRPr lang="ko-KR" altLang="en-US" sz="1800" b="1" dirty="0">
                        <a:latin typeface="Cambria" panose="020405030504060302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5979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ko-KR" sz="1500" b="1" kern="1200" dirty="0">
                          <a:solidFill>
                            <a:schemeClr val="tx1"/>
                          </a:solidFill>
                          <a:effectLst/>
                        </a:rPr>
                        <a:t>CANVAS Course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ko-KR" sz="1500" b="0" kern="1200" dirty="0">
                          <a:solidFill>
                            <a:schemeClr val="tx1"/>
                          </a:solidFill>
                          <a:effectLst/>
                        </a:rPr>
                        <a:t>(LAK0000 / [Korean] Placement Test)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ko-KR" sz="1500" b="0" kern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① Students are required to take the written test during the specified period. </a:t>
                      </a:r>
                      <a:r>
                        <a:rPr lang="en-US" altLang="ko-KR" sz="15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(LAK0000 &gt; Quizzes)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kumimoji="0" lang="en-US" altLang="ko-KR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②</a:t>
                      </a:r>
                      <a:r>
                        <a:rPr lang="en-SG" altLang="ko-KR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kumimoji="0" lang="en-US" altLang="ko-KR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나눔고딕" panose="020D0604000000000000" pitchFamily="50" charset="-127"/>
                        </a:rPr>
                        <a:t>Students are allowed to take two or more written test of different levels simultaneously.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나눔고딕" panose="020D0604000000000000" pitchFamily="50" charset="-127"/>
                        </a:rPr>
                        <a:t>③ </a:t>
                      </a:r>
                      <a:r>
                        <a:rPr lang="en-SG" altLang="ko-KR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+mn-cs"/>
                        </a:rPr>
                        <a:t>Students are required to register for their oral test time slot on CANVAS </a:t>
                      </a:r>
                      <a:r>
                        <a:rPr lang="en-SG" altLang="ko-KR" sz="15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+mn-cs"/>
                        </a:rPr>
                        <a:t>(CANVAS &gt; Calendar on the left side menu &gt; </a:t>
                      </a:r>
                      <a:r>
                        <a:rPr lang="en-US" altLang="ko-KR" sz="15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+mn-cs"/>
                        </a:rPr>
                        <a:t>Find appointment</a:t>
                      </a:r>
                      <a:r>
                        <a:rPr lang="en-SG" altLang="ko-KR" sz="15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+mn-cs"/>
                        </a:rPr>
                        <a:t>) </a:t>
                      </a:r>
                      <a:r>
                        <a:rPr lang="en-US" altLang="ko-KR" sz="1500" b="1" dirty="0">
                          <a:solidFill>
                            <a:srgbClr val="FF0000"/>
                          </a:solidFill>
                          <a:latin typeface="+mn-lt"/>
                        </a:rPr>
                        <a:t>by</a:t>
                      </a:r>
                      <a:r>
                        <a:rPr lang="en-US" altLang="ko-KR" sz="1500" b="1" dirty="0">
                          <a:latin typeface="+mn-lt"/>
                        </a:rPr>
                        <a:t> </a:t>
                      </a:r>
                      <a:r>
                        <a:rPr lang="en-US" altLang="ko-KR" sz="1500" b="1">
                          <a:solidFill>
                            <a:srgbClr val="FF0000"/>
                          </a:solidFill>
                          <a:latin typeface="+mn-lt"/>
                        </a:rPr>
                        <a:t>4 PM</a:t>
                      </a:r>
                      <a:r>
                        <a:rPr lang="en-US" altLang="ko-KR" sz="1500" b="1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  <a:endParaRPr lang="en-SG" altLang="ko-KR" sz="15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FontTx/>
                        <a:buNone/>
                      </a:pPr>
                      <a:endParaRPr lang="en-SG" altLang="ko-KR" sz="15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3288"/>
                  </a:ext>
                </a:extLst>
              </a:tr>
            </a:tbl>
          </a:graphicData>
        </a:graphic>
      </p:graphicFrame>
      <p:graphicFrame>
        <p:nvGraphicFramePr>
          <p:cNvPr id="4" name="표 2">
            <a:extLst>
              <a:ext uri="{FF2B5EF4-FFF2-40B4-BE49-F238E27FC236}">
                <a16:creationId xmlns:a16="http://schemas.microsoft.com/office/drawing/2014/main" id="{25A4D680-87B1-D047-55F6-09B858892B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968056"/>
              </p:ext>
            </p:extLst>
          </p:nvPr>
        </p:nvGraphicFramePr>
        <p:xfrm>
          <a:off x="729851" y="4770362"/>
          <a:ext cx="8246272" cy="919480"/>
        </p:xfrm>
        <a:graphic>
          <a:graphicData uri="http://schemas.openxmlformats.org/drawingml/2006/table">
            <a:tbl>
              <a:tblPr firstCol="1" bandRow="1">
                <a:tableStyleId>{BC89EF96-8CEA-46FF-86C4-4CE0E7609802}</a:tableStyleId>
              </a:tblPr>
              <a:tblGrid>
                <a:gridCol w="1412110">
                  <a:extLst>
                    <a:ext uri="{9D8B030D-6E8A-4147-A177-3AD203B41FA5}">
                      <a16:colId xmlns:a16="http://schemas.microsoft.com/office/drawing/2014/main" val="721891010"/>
                    </a:ext>
                  </a:extLst>
                </a:gridCol>
                <a:gridCol w="6834162">
                  <a:extLst>
                    <a:ext uri="{9D8B030D-6E8A-4147-A177-3AD203B41FA5}">
                      <a16:colId xmlns:a16="http://schemas.microsoft.com/office/drawing/2014/main" val="341713460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/>
                        <a:t>Oral Test </a:t>
                      </a:r>
                      <a:endParaRPr lang="ko-KR" altLang="en-US" sz="1800" b="1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0" lang="en-US" altLang="ko-KR" sz="17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29 July (Wed.) </a:t>
                      </a:r>
                      <a:endParaRPr lang="ko-KR" altLang="en-US" sz="17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5979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b="1" dirty="0">
                          <a:solidFill>
                            <a:schemeClr val="tx1"/>
                          </a:solidFill>
                        </a:rPr>
                        <a:t>Time Slot &amp; Zoom Link: TBA</a:t>
                      </a:r>
                    </a:p>
                    <a:p>
                      <a:pPr latinLnBrk="1"/>
                      <a:r>
                        <a:rPr lang="en-US" altLang="ko-KR" sz="1500" b="0" dirty="0">
                          <a:solidFill>
                            <a:schemeClr val="tx1"/>
                          </a:solidFill>
                        </a:rPr>
                        <a:t>Students will have a 1-on-1 interview for less than 10 minutes.  </a:t>
                      </a:r>
                      <a:endParaRPr lang="ko-KR" altLang="en-US" sz="15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11416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358BEE3-7D3B-3BC0-567F-0583C0E076AC}"/>
              </a:ext>
            </a:extLst>
          </p:cNvPr>
          <p:cNvSpPr txBox="1"/>
          <p:nvPr/>
        </p:nvSpPr>
        <p:spPr>
          <a:xfrm>
            <a:off x="0" y="114753"/>
            <a:ext cx="9142968" cy="5539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b="1"/>
              <a:t>[Korean Language Programme] Placement Test</a:t>
            </a:r>
            <a:endParaRPr lang="ko-KR" altLang="en-US" sz="3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C77437-3075-8E51-D256-B38E7FE28436}"/>
              </a:ext>
            </a:extLst>
          </p:cNvPr>
          <p:cNvSpPr txBox="1"/>
          <p:nvPr/>
        </p:nvSpPr>
        <p:spPr>
          <a:xfrm>
            <a:off x="158196" y="996746"/>
            <a:ext cx="404811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/>
              <a:t>1</a:t>
            </a:r>
            <a:endParaRPr lang="ko-KR" altLang="en-US" sz="4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29399C-23E9-A1BB-7294-1A083374EA34}"/>
              </a:ext>
            </a:extLst>
          </p:cNvPr>
          <p:cNvSpPr txBox="1"/>
          <p:nvPr/>
        </p:nvSpPr>
        <p:spPr>
          <a:xfrm>
            <a:off x="158197" y="2967258"/>
            <a:ext cx="404811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/>
              <a:t>2</a:t>
            </a:r>
            <a:endParaRPr lang="ko-KR" altLang="en-US" sz="40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19AF40-E3F0-DF5B-8398-1DB77232B947}"/>
              </a:ext>
            </a:extLst>
          </p:cNvPr>
          <p:cNvSpPr txBox="1"/>
          <p:nvPr/>
        </p:nvSpPr>
        <p:spPr>
          <a:xfrm>
            <a:off x="167877" y="4692803"/>
            <a:ext cx="404811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/>
              <a:t>3</a:t>
            </a:r>
            <a:endParaRPr lang="ko-KR" altLang="en-US" sz="4000" b="1" dirty="0"/>
          </a:p>
        </p:txBody>
      </p:sp>
      <p:sp>
        <p:nvSpPr>
          <p:cNvPr id="10" name="화살표: 아래쪽 9">
            <a:extLst>
              <a:ext uri="{FF2B5EF4-FFF2-40B4-BE49-F238E27FC236}">
                <a16:creationId xmlns:a16="http://schemas.microsoft.com/office/drawing/2014/main" id="{4FE401BA-9A45-B61A-6C01-021CD3C5CBDE}"/>
              </a:ext>
            </a:extLst>
          </p:cNvPr>
          <p:cNvSpPr/>
          <p:nvPr/>
        </p:nvSpPr>
        <p:spPr>
          <a:xfrm>
            <a:off x="240948" y="2193070"/>
            <a:ext cx="239313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화살표: 아래쪽 10">
            <a:extLst>
              <a:ext uri="{FF2B5EF4-FFF2-40B4-BE49-F238E27FC236}">
                <a16:creationId xmlns:a16="http://schemas.microsoft.com/office/drawing/2014/main" id="{ECE675E6-44A3-E4BF-90ED-B5E592E034A9}"/>
              </a:ext>
            </a:extLst>
          </p:cNvPr>
          <p:cNvSpPr/>
          <p:nvPr/>
        </p:nvSpPr>
        <p:spPr>
          <a:xfrm>
            <a:off x="240944" y="4041098"/>
            <a:ext cx="239313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4" name="표 2">
            <a:extLst>
              <a:ext uri="{FF2B5EF4-FFF2-40B4-BE49-F238E27FC236}">
                <a16:creationId xmlns:a16="http://schemas.microsoft.com/office/drawing/2014/main" id="{3968FF98-872C-7133-CEC0-14C661A7E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993422"/>
              </p:ext>
            </p:extLst>
          </p:nvPr>
        </p:nvGraphicFramePr>
        <p:xfrm>
          <a:off x="729850" y="5774830"/>
          <a:ext cx="8246273" cy="741680"/>
        </p:xfrm>
        <a:graphic>
          <a:graphicData uri="http://schemas.openxmlformats.org/drawingml/2006/table">
            <a:tbl>
              <a:tblPr firstCol="1" bandRow="1">
                <a:tableStyleId>{BC89EF96-8CEA-46FF-86C4-4CE0E7609802}</a:tableStyleId>
              </a:tblPr>
              <a:tblGrid>
                <a:gridCol w="1404098">
                  <a:extLst>
                    <a:ext uri="{9D8B030D-6E8A-4147-A177-3AD203B41FA5}">
                      <a16:colId xmlns:a16="http://schemas.microsoft.com/office/drawing/2014/main" val="721891010"/>
                    </a:ext>
                  </a:extLst>
                </a:gridCol>
                <a:gridCol w="6842175">
                  <a:extLst>
                    <a:ext uri="{9D8B030D-6E8A-4147-A177-3AD203B41FA5}">
                      <a16:colId xmlns:a16="http://schemas.microsoft.com/office/drawing/2014/main" val="341713460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>
                          <a:latin typeface="+mn-lt"/>
                        </a:rPr>
                        <a:t>Test Result</a:t>
                      </a:r>
                      <a:endParaRPr lang="ko-KR" altLang="en-US" sz="18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0" lang="en-US" altLang="ko-K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Arial" charset="0"/>
                        </a:rPr>
                        <a:t>31 July </a:t>
                      </a:r>
                      <a:r>
                        <a:rPr kumimoji="0" lang="en-US" altLang="ko-KR" sz="17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(Fri.) </a:t>
                      </a:r>
                      <a:endParaRPr lang="ko-KR" altLang="en-US" sz="17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5979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ko-KR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Arial" charset="0"/>
                        </a:rPr>
                        <a:t>Results will be released after </a:t>
                      </a:r>
                      <a:r>
                        <a:rPr kumimoji="0" lang="en-GB" altLang="ko-KR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Arial" charset="0"/>
                        </a:rPr>
                        <a:t>2 PM </a:t>
                      </a:r>
                      <a:r>
                        <a:rPr kumimoji="0" lang="en-GB" altLang="ko-KR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Arial" charset="0"/>
                        </a:rPr>
                        <a:t>on </a:t>
                      </a:r>
                      <a:r>
                        <a:rPr kumimoji="0" lang="en-GB" altLang="ko-KR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Arial" charset="0"/>
                          <a:hlinkClick r:id="rId3"/>
                        </a:rPr>
                        <a:t>CLS homepage</a:t>
                      </a:r>
                      <a:r>
                        <a:rPr kumimoji="0" lang="en-GB" altLang="ko-KR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Arial" charset="0"/>
                        </a:rPr>
                        <a:t>.</a:t>
                      </a:r>
                      <a:endParaRPr lang="ko-KR" alt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114161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5DF8CAB4-6B9C-EBA4-2099-8EA824D93EAE}"/>
              </a:ext>
            </a:extLst>
          </p:cNvPr>
          <p:cNvSpPr txBox="1"/>
          <p:nvPr/>
        </p:nvSpPr>
        <p:spPr>
          <a:xfrm>
            <a:off x="167877" y="5810950"/>
            <a:ext cx="404811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/>
              <a:t>4</a:t>
            </a:r>
            <a:endParaRPr lang="ko-KR" altLang="en-US" sz="4000" b="1" dirty="0"/>
          </a:p>
        </p:txBody>
      </p:sp>
      <p:sp>
        <p:nvSpPr>
          <p:cNvPr id="16" name="화살표: 아래쪽 15">
            <a:extLst>
              <a:ext uri="{FF2B5EF4-FFF2-40B4-BE49-F238E27FC236}">
                <a16:creationId xmlns:a16="http://schemas.microsoft.com/office/drawing/2014/main" id="{F5939582-F61C-D40B-F1D7-ADF5B5D736DE}"/>
              </a:ext>
            </a:extLst>
          </p:cNvPr>
          <p:cNvSpPr/>
          <p:nvPr/>
        </p:nvSpPr>
        <p:spPr>
          <a:xfrm>
            <a:off x="240948" y="5449706"/>
            <a:ext cx="239313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B8E0C0-86C6-3A90-0DC5-F1DF32C0D386}"/>
              </a:ext>
            </a:extLst>
          </p:cNvPr>
          <p:cNvSpPr txBox="1"/>
          <p:nvPr/>
        </p:nvSpPr>
        <p:spPr>
          <a:xfrm>
            <a:off x="2458388" y="6581001"/>
            <a:ext cx="66856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i="1" dirty="0">
                <a:latin typeface="Cambria" panose="02040503050406030204" pitchFamily="18" charset="0"/>
                <a:ea typeface="Cambria" panose="02040503050406030204" pitchFamily="18" charset="0"/>
              </a:rPr>
              <a:t>Schedule can be subject to change.</a:t>
            </a:r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987FFDDC-D23C-D073-9D18-EFF81031FF6C}"/>
              </a:ext>
            </a:extLst>
          </p:cNvPr>
          <p:cNvGrpSpPr/>
          <p:nvPr/>
        </p:nvGrpSpPr>
        <p:grpSpPr>
          <a:xfrm>
            <a:off x="6391043" y="2494699"/>
            <a:ext cx="2502332" cy="1914244"/>
            <a:chOff x="6091728" y="2411021"/>
            <a:chExt cx="2396425" cy="1746942"/>
          </a:xfrm>
        </p:grpSpPr>
        <p:pic>
          <p:nvPicPr>
            <p:cNvPr id="20" name="그림 19" descr="텍스트, 스크린샷, 번호, 도표이(가) 표시된 사진&#10;&#10;자동 생성된 설명">
              <a:extLst>
                <a:ext uri="{FF2B5EF4-FFF2-40B4-BE49-F238E27FC236}">
                  <a16:creationId xmlns:a16="http://schemas.microsoft.com/office/drawing/2014/main" id="{E37E8823-2F2A-46B0-BCD3-0CC048C273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646" y="2411021"/>
              <a:ext cx="2377507" cy="1746942"/>
            </a:xfrm>
            <a:prstGeom prst="rect">
              <a:avLst/>
            </a:prstGeom>
          </p:spPr>
        </p:pic>
        <p:pic>
          <p:nvPicPr>
            <p:cNvPr id="19" name="그래픽 18" descr="단색으로 채워진 웃는 얼굴 단색으로 채워진">
              <a:extLst>
                <a:ext uri="{FF2B5EF4-FFF2-40B4-BE49-F238E27FC236}">
                  <a16:creationId xmlns:a16="http://schemas.microsoft.com/office/drawing/2014/main" id="{60307D29-27C5-253D-2EDB-7A7C3D64D89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091728" y="2552901"/>
              <a:ext cx="224675" cy="2246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55010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2724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342917" algn="l"/>
              </a:tabLst>
              <a:defRPr/>
            </a:pPr>
            <a:r>
              <a:rPr lang="en-GB" altLang="zh-TW" sz="3600" b="1" u="sng">
                <a:latin typeface="Cambria" panose="02040503050406030204" pitchFamily="18" charset="0"/>
                <a:ea typeface="Cambria" panose="02040503050406030204" pitchFamily="18" charset="0"/>
              </a:rPr>
              <a:t>NUS KOREAN LANGUAGE PROGRAMME</a:t>
            </a:r>
            <a:endParaRPr lang="en-GB" sz="35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891C0978-EF18-E327-C136-CBE14718C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8810"/>
            <a:ext cx="9144000" cy="502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A7BC9B3-2B8C-EC71-00ED-E9EEAC727F1D}"/>
              </a:ext>
            </a:extLst>
          </p:cNvPr>
          <p:cNvSpPr txBox="1"/>
          <p:nvPr/>
        </p:nvSpPr>
        <p:spPr>
          <a:xfrm>
            <a:off x="108040" y="5939189"/>
            <a:ext cx="814891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342917" algn="l"/>
              </a:tabLst>
              <a:defRPr/>
            </a:pPr>
            <a:r>
              <a:rPr lang="en-GB" sz="2500" b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Textbook (Level 1) : </a:t>
            </a:r>
            <a:r>
              <a:rPr lang="en-GB" sz="2500">
                <a:solidFill>
                  <a:srgbClr val="00B0F0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“All-in-One KOREAN (Basic)”</a:t>
            </a:r>
          </a:p>
          <a:p>
            <a:pPr>
              <a:tabLst>
                <a:tab pos="342917" algn="l"/>
              </a:tabLst>
              <a:defRPr/>
            </a:pPr>
            <a:r>
              <a:rPr lang="en-GB" sz="2500" b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Textbook (Level 2-8): </a:t>
            </a:r>
            <a:r>
              <a:rPr lang="en-GB" sz="2500">
                <a:solidFill>
                  <a:srgbClr val="00B0F0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“Yonsei Korean in 3 weeks” </a:t>
            </a:r>
            <a:endParaRPr lang="en-GB" sz="2500" dirty="0">
              <a:solidFill>
                <a:srgbClr val="00B0F0"/>
              </a:solidFill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267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10531</TotalTime>
  <Words>587</Words>
  <Application>Microsoft Office PowerPoint</Application>
  <PresentationFormat>화면 슬라이드 쇼(4:3)</PresentationFormat>
  <Paragraphs>59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Arial</vt:lpstr>
      <vt:lpstr>Arial Rounded MT Bold</vt:lpstr>
      <vt:lpstr>Calibri</vt:lpstr>
      <vt:lpstr>Calibri Light</vt:lpstr>
      <vt:lpstr>Cambria</vt:lpstr>
      <vt:lpstr>Office Theme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Lela Kaur</dc:creator>
  <cp:lastModifiedBy>Euneee Ko</cp:lastModifiedBy>
  <cp:revision>158</cp:revision>
  <cp:lastPrinted>2021-05-03T07:51:30Z</cp:lastPrinted>
  <dcterms:created xsi:type="dcterms:W3CDTF">2019-06-12T02:59:21Z</dcterms:created>
  <dcterms:modified xsi:type="dcterms:W3CDTF">2026-05-09T11:54:44Z</dcterms:modified>
</cp:coreProperties>
</file>