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262" r:id="rId3"/>
    <p:sldId id="301" r:id="rId4"/>
    <p:sldId id="298" r:id="rId5"/>
    <p:sldId id="302" r:id="rId6"/>
    <p:sldId id="285" r:id="rId7"/>
    <p:sldId id="300" r:id="rId8"/>
    <p:sldId id="295" r:id="rId9"/>
    <p:sldId id="296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zdsssb6\Documents\NUMYDOCS\Research%20Man%202010\EIU%20Gender%20Value%20Chains\Readings\Thomas%20Scatter%20plot%20economic%20upgrading%20in%20horticulture%202%20Jan%2012%20Africa%20ONly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Lbls>
            <c:dLbl>
              <c:idx val="0"/>
              <c:layout>
                <c:manualLayout>
                  <c:x val="-3.0028200069492608E-2"/>
                  <c:y val="1.8759690660414968E-2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Bangladesh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8.368996295401188E-3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Chile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Ecuador</a:t>
                    </a:r>
                  </a:p>
                </c:rich>
              </c:tx>
              <c:spPr>
                <a:noFill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649181849770366E-3"/>
                  <c:y val="-2.2928510807173851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n-US" sz="900" b="1">
                        <a:solidFill>
                          <a:srgbClr val="FF0000"/>
                        </a:solidFill>
                      </a:rPr>
                      <a:t>Ethiopia (656% / 176%)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India</a:t>
                    </a:r>
                  </a:p>
                </c:rich>
              </c:tx>
              <c:spPr>
                <a:noFill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3.831373364169026E-17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Kenya</a:t>
                    </a:r>
                  </a:p>
                </c:rich>
              </c:tx>
              <c:spPr>
                <a:solidFill>
                  <a:srgbClr val="FFFF00"/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6.2767472215508905E-3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South Africa</a:t>
                    </a:r>
                  </a:p>
                </c:rich>
              </c:tx>
              <c:spPr>
                <a:solidFill>
                  <a:srgbClr val="FFFF00"/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8.1895091098617197E-3"/>
                  <c:y val="2.2928510807173851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n-US" sz="900" b="1">
                        <a:solidFill>
                          <a:srgbClr val="FF0000"/>
                        </a:solidFill>
                      </a:rPr>
                      <a:t>Uganda (7,385% / 529%)</a:t>
                    </a:r>
                  </a:p>
                </c:rich>
              </c:tx>
              <c:spPr>
                <a:solidFill>
                  <a:srgbClr val="FFFF00"/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139311825446954E-2"/>
                  <c:y val="1.6675280587035528E-2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Thailand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3203609144607923E-2"/>
                  <c:y val="2.0844100733794408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n-US" sz="900" b="1">
                        <a:solidFill>
                          <a:srgbClr val="FF0000"/>
                        </a:solidFill>
                      </a:rPr>
                      <a:t>Belize (2,148% / -43%)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9.5741079870694922E-3"/>
                  <c:y val="6.2688395085158657E-3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>
                        <a:solidFill>
                          <a:sysClr val="windowText" lastClr="000000"/>
                        </a:solidFill>
                      </a:rPr>
                      <a:t>Brazil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7743936404700178E-2"/>
                  <c:y val="-1.2506460440276645E-2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China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7743936404700178E-2"/>
                  <c:y val="1.8759690660414968E-2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Colombia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2.5933445514561795E-2"/>
                  <c:y val="-1.8759690660414968E-2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Costa Rica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8.1895091098616202E-2"/>
                  <c:y val="2.0844100733794411E-3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El Salvador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1.9108854589677114E-2"/>
                  <c:y val="2.0843936607016979E-2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Guatemala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4.0947545549308096E-3"/>
                  <c:y val="-6.2532302201383227E-3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Honduras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3.6852790994377292E-2"/>
                  <c:y val="-1.2506460440276645E-2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Mexico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Nicaragua</a:t>
                    </a:r>
                  </a:p>
                </c:rich>
              </c:tx>
              <c:spPr>
                <a:noFill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5.4596727399077467E-3"/>
                  <c:y val="-6.2532302201383227E-3"/>
                </c:manualLayout>
              </c:layout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Panama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en-US" sz="900"/>
                      <a:t>Tanzania</a:t>
                    </a:r>
                  </a:p>
                </c:rich>
              </c:tx>
              <c:spPr>
                <a:noFill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-2.5933445514561896E-2"/>
                  <c:y val="2.9181741027312174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n-US" sz="900" b="1">
                        <a:solidFill>
                          <a:srgbClr val="FF0000"/>
                        </a:solidFill>
                      </a:rPr>
                      <a:t>Vietnam (550% / -75%)</a:t>
                    </a:r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'Growth rates'!$B$5:$B$26</c:f>
              <c:numCache>
                <c:formatCode>General</c:formatCode>
                <c:ptCount val="22"/>
                <c:pt idx="0">
                  <c:v>276.04000000000002</c:v>
                </c:pt>
                <c:pt idx="1">
                  <c:v>23.06</c:v>
                </c:pt>
                <c:pt idx="2">
                  <c:v>13.59</c:v>
                </c:pt>
                <c:pt idx="3">
                  <c:v>300</c:v>
                </c:pt>
                <c:pt idx="4">
                  <c:v>97.99</c:v>
                </c:pt>
                <c:pt idx="5">
                  <c:v>228.39</c:v>
                </c:pt>
                <c:pt idx="6">
                  <c:v>7.13</c:v>
                </c:pt>
                <c:pt idx="7" formatCode="#,##0.00">
                  <c:v>300</c:v>
                </c:pt>
                <c:pt idx="8">
                  <c:v>-39.93</c:v>
                </c:pt>
                <c:pt idx="9" formatCode="#,##0.00">
                  <c:v>300</c:v>
                </c:pt>
                <c:pt idx="10">
                  <c:v>71.08</c:v>
                </c:pt>
                <c:pt idx="11">
                  <c:v>56.94</c:v>
                </c:pt>
                <c:pt idx="12">
                  <c:v>7.45</c:v>
                </c:pt>
                <c:pt idx="13">
                  <c:v>15.66</c:v>
                </c:pt>
                <c:pt idx="14">
                  <c:v>-24.95</c:v>
                </c:pt>
                <c:pt idx="15">
                  <c:v>48.59</c:v>
                </c:pt>
                <c:pt idx="16">
                  <c:v>-53.4</c:v>
                </c:pt>
                <c:pt idx="17">
                  <c:v>42.97</c:v>
                </c:pt>
                <c:pt idx="18">
                  <c:v>-2.2599999999999998</c:v>
                </c:pt>
                <c:pt idx="19">
                  <c:v>-70.03</c:v>
                </c:pt>
                <c:pt idx="20">
                  <c:v>5.39</c:v>
                </c:pt>
                <c:pt idx="21">
                  <c:v>300</c:v>
                </c:pt>
              </c:numCache>
            </c:numRef>
          </c:xVal>
          <c:yVal>
            <c:numRef>
              <c:f>'Growth rates'!$C$5:$C$26</c:f>
              <c:numCache>
                <c:formatCode>General</c:formatCode>
                <c:ptCount val="22"/>
                <c:pt idx="0">
                  <c:v>47.32</c:v>
                </c:pt>
                <c:pt idx="1">
                  <c:v>53.87</c:v>
                </c:pt>
                <c:pt idx="2">
                  <c:v>149.99</c:v>
                </c:pt>
                <c:pt idx="3">
                  <c:v>176.28</c:v>
                </c:pt>
                <c:pt idx="4">
                  <c:v>122.33</c:v>
                </c:pt>
                <c:pt idx="5">
                  <c:v>113.44</c:v>
                </c:pt>
                <c:pt idx="6">
                  <c:v>44.1</c:v>
                </c:pt>
                <c:pt idx="7">
                  <c:v>300</c:v>
                </c:pt>
                <c:pt idx="8">
                  <c:v>-24.52</c:v>
                </c:pt>
                <c:pt idx="9">
                  <c:v>-42.66</c:v>
                </c:pt>
                <c:pt idx="10">
                  <c:v>-29.25</c:v>
                </c:pt>
                <c:pt idx="11">
                  <c:v>-29.84</c:v>
                </c:pt>
                <c:pt idx="12">
                  <c:v>-26.76</c:v>
                </c:pt>
                <c:pt idx="13">
                  <c:v>-24.02</c:v>
                </c:pt>
                <c:pt idx="14">
                  <c:v>86.14</c:v>
                </c:pt>
                <c:pt idx="15">
                  <c:v>-40.19</c:v>
                </c:pt>
                <c:pt idx="16">
                  <c:v>5.21</c:v>
                </c:pt>
                <c:pt idx="17">
                  <c:v>-30.9</c:v>
                </c:pt>
                <c:pt idx="18">
                  <c:v>93.29</c:v>
                </c:pt>
                <c:pt idx="19">
                  <c:v>20.260000000000002</c:v>
                </c:pt>
                <c:pt idx="20">
                  <c:v>-82.9</c:v>
                </c:pt>
                <c:pt idx="21">
                  <c:v>-75.09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726048"/>
        <c:axId val="189726592"/>
      </c:scatterChart>
      <c:valAx>
        <c:axId val="189726048"/>
        <c:scaling>
          <c:orientation val="minMax"/>
          <c:max val="300"/>
          <c:min val="-3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900"/>
                  <a:t>%-change export market shares (1990-2009)</a:t>
                </a:r>
              </a:p>
            </c:rich>
          </c:tx>
          <c:layout>
            <c:manualLayout>
              <c:xMode val="edge"/>
              <c:yMode val="edge"/>
              <c:x val="0.38441698358824283"/>
              <c:y val="0.95834299145159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89726592"/>
        <c:crosses val="autoZero"/>
        <c:crossBetween val="midCat"/>
        <c:majorUnit val="150"/>
      </c:valAx>
      <c:valAx>
        <c:axId val="189726592"/>
        <c:scaling>
          <c:orientation val="minMax"/>
          <c:max val="300"/>
          <c:min val="-300"/>
        </c:scaling>
        <c:delete val="0"/>
        <c:axPos val="l"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b="1" i="0" baseline="0"/>
                  <a:t>%-change export unit values (1990-2009)</a:t>
                </a:r>
                <a:endParaRPr lang="en-US" sz="900"/>
              </a:p>
            </c:rich>
          </c:tx>
          <c:layout>
            <c:manualLayout>
              <c:xMode val="edge"/>
              <c:yMode val="edge"/>
              <c:x val="6.8246260845606149E-3"/>
              <c:y val="0.320261389454372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89726048"/>
        <c:crosses val="autoZero"/>
        <c:crossBetween val="midCat"/>
        <c:majorUnit val="10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CAB030-8AEC-4D20-BF9E-50C21A49F8E0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A0D45AB2-877D-4BF6-BA48-32DD1F9929DD}">
      <dgm:prSet phldrT="[Text]"/>
      <dgm:spPr/>
      <dgm:t>
        <a:bodyPr/>
        <a:lstStyle/>
        <a:p>
          <a:r>
            <a:rPr lang="en-GB" dirty="0" smtClean="0"/>
            <a:t>Inputs</a:t>
          </a:r>
          <a:endParaRPr lang="en-GB" dirty="0"/>
        </a:p>
      </dgm:t>
    </dgm:pt>
    <dgm:pt modelId="{363B1300-20E7-40AE-AB4E-D6C5F51820F7}" type="parTrans" cxnId="{B31A607A-94F2-4882-B158-1EE798C53B9D}">
      <dgm:prSet/>
      <dgm:spPr/>
      <dgm:t>
        <a:bodyPr/>
        <a:lstStyle/>
        <a:p>
          <a:endParaRPr lang="en-GB"/>
        </a:p>
      </dgm:t>
    </dgm:pt>
    <dgm:pt modelId="{7D8A0E3E-CDB0-4251-9389-6D5CE80C1B4E}" type="sibTrans" cxnId="{B31A607A-94F2-4882-B158-1EE798C53B9D}">
      <dgm:prSet/>
      <dgm:spPr/>
      <dgm:t>
        <a:bodyPr/>
        <a:lstStyle/>
        <a:p>
          <a:endParaRPr lang="en-GB"/>
        </a:p>
      </dgm:t>
    </dgm:pt>
    <dgm:pt modelId="{F086F56D-5B79-429A-A2F6-F53D73EF738A}">
      <dgm:prSet phldrT="[Text]"/>
      <dgm:spPr/>
      <dgm:t>
        <a:bodyPr/>
        <a:lstStyle/>
        <a:p>
          <a:r>
            <a:rPr lang="en-GB" dirty="0" smtClean="0"/>
            <a:t>Production</a:t>
          </a:r>
          <a:endParaRPr lang="en-GB" dirty="0"/>
        </a:p>
      </dgm:t>
    </dgm:pt>
    <dgm:pt modelId="{EB4285C1-BE91-4E48-AB92-112477883196}" type="parTrans" cxnId="{A1D1A4B9-1773-4EB1-A276-290CB466527B}">
      <dgm:prSet/>
      <dgm:spPr/>
      <dgm:t>
        <a:bodyPr/>
        <a:lstStyle/>
        <a:p>
          <a:endParaRPr lang="en-GB"/>
        </a:p>
      </dgm:t>
    </dgm:pt>
    <dgm:pt modelId="{4C165994-CF93-4452-BDCE-96C136E2800F}" type="sibTrans" cxnId="{A1D1A4B9-1773-4EB1-A276-290CB466527B}">
      <dgm:prSet/>
      <dgm:spPr/>
      <dgm:t>
        <a:bodyPr/>
        <a:lstStyle/>
        <a:p>
          <a:endParaRPr lang="en-GB"/>
        </a:p>
      </dgm:t>
    </dgm:pt>
    <dgm:pt modelId="{D08A7E3F-7A84-468C-97C2-F088C8FC17BB}">
      <dgm:prSet phldrT="[Text]"/>
      <dgm:spPr/>
      <dgm:t>
        <a:bodyPr/>
        <a:lstStyle/>
        <a:p>
          <a:r>
            <a:rPr lang="en-GB" dirty="0" smtClean="0"/>
            <a:t>Distribution</a:t>
          </a:r>
          <a:endParaRPr lang="en-GB" dirty="0"/>
        </a:p>
      </dgm:t>
    </dgm:pt>
    <dgm:pt modelId="{F71F7035-01CB-45D9-8EB9-4DD1877DAF06}" type="parTrans" cxnId="{46A92EB8-FC2B-4A47-87CA-10DE00B20805}">
      <dgm:prSet/>
      <dgm:spPr/>
      <dgm:t>
        <a:bodyPr/>
        <a:lstStyle/>
        <a:p>
          <a:endParaRPr lang="en-GB"/>
        </a:p>
      </dgm:t>
    </dgm:pt>
    <dgm:pt modelId="{360C0486-FBDA-4D18-9B44-678C692EE789}" type="sibTrans" cxnId="{46A92EB8-FC2B-4A47-87CA-10DE00B20805}">
      <dgm:prSet/>
      <dgm:spPr/>
      <dgm:t>
        <a:bodyPr/>
        <a:lstStyle/>
        <a:p>
          <a:endParaRPr lang="en-GB"/>
        </a:p>
      </dgm:t>
    </dgm:pt>
    <dgm:pt modelId="{A18A0A3C-DC1F-4E27-904C-B054BC8E8BBE}">
      <dgm:prSet phldrT="[Text]"/>
      <dgm:spPr/>
      <dgm:t>
        <a:bodyPr/>
        <a:lstStyle/>
        <a:p>
          <a:r>
            <a:rPr lang="en-GB" dirty="0" smtClean="0"/>
            <a:t>Brand/Retail</a:t>
          </a:r>
          <a:endParaRPr lang="en-GB" dirty="0"/>
        </a:p>
      </dgm:t>
    </dgm:pt>
    <dgm:pt modelId="{3BE98205-C67D-4EB7-87FC-A43BC534287E}" type="parTrans" cxnId="{3FF17F52-B99F-46BF-B12A-4EC1B90EB03D}">
      <dgm:prSet/>
      <dgm:spPr/>
      <dgm:t>
        <a:bodyPr/>
        <a:lstStyle/>
        <a:p>
          <a:endParaRPr lang="en-GB"/>
        </a:p>
      </dgm:t>
    </dgm:pt>
    <dgm:pt modelId="{36D5B0C6-A440-4A5D-8197-38B5256C3BBD}" type="sibTrans" cxnId="{3FF17F52-B99F-46BF-B12A-4EC1B90EB03D}">
      <dgm:prSet/>
      <dgm:spPr/>
      <dgm:t>
        <a:bodyPr/>
        <a:lstStyle/>
        <a:p>
          <a:endParaRPr lang="en-GB"/>
        </a:p>
      </dgm:t>
    </dgm:pt>
    <dgm:pt modelId="{1E34ECDA-26A4-4F7F-A3BB-DD91CD5AA7CA}">
      <dgm:prSet phldrT="[Text]"/>
      <dgm:spPr/>
      <dgm:t>
        <a:bodyPr/>
        <a:lstStyle/>
        <a:p>
          <a:r>
            <a:rPr lang="en-GB" dirty="0" smtClean="0"/>
            <a:t>Consumer</a:t>
          </a:r>
          <a:endParaRPr lang="en-GB" dirty="0"/>
        </a:p>
      </dgm:t>
    </dgm:pt>
    <dgm:pt modelId="{2B214BF9-44A7-4D11-96ED-E73F31EBC508}" type="sibTrans" cxnId="{D5DC7333-394A-4DCF-9891-E191D51E6D04}">
      <dgm:prSet/>
      <dgm:spPr/>
      <dgm:t>
        <a:bodyPr/>
        <a:lstStyle/>
        <a:p>
          <a:endParaRPr lang="en-GB"/>
        </a:p>
      </dgm:t>
    </dgm:pt>
    <dgm:pt modelId="{7C2B4121-F1EC-433F-8E96-0F54A11B2253}" type="parTrans" cxnId="{D5DC7333-394A-4DCF-9891-E191D51E6D04}">
      <dgm:prSet/>
      <dgm:spPr/>
      <dgm:t>
        <a:bodyPr/>
        <a:lstStyle/>
        <a:p>
          <a:endParaRPr lang="en-GB"/>
        </a:p>
      </dgm:t>
    </dgm:pt>
    <dgm:pt modelId="{DECE4602-5ED3-4159-BABA-AE0DA61FF94C}" type="pres">
      <dgm:prSet presAssocID="{71CAB030-8AEC-4D20-BF9E-50C21A49F8E0}" presName="Name0" presStyleCnt="0">
        <dgm:presLayoutVars>
          <dgm:dir/>
          <dgm:animLvl val="lvl"/>
          <dgm:resizeHandles val="exact"/>
        </dgm:presLayoutVars>
      </dgm:prSet>
      <dgm:spPr/>
    </dgm:pt>
    <dgm:pt modelId="{06BE2EDD-4EE8-402B-9032-50A4B3AE8C5F}" type="pres">
      <dgm:prSet presAssocID="{A0D45AB2-877D-4BF6-BA48-32DD1F9929DD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534019-1590-4045-A4E9-56579164A4B2}" type="pres">
      <dgm:prSet presAssocID="{7D8A0E3E-CDB0-4251-9389-6D5CE80C1B4E}" presName="parTxOnlySpace" presStyleCnt="0"/>
      <dgm:spPr/>
    </dgm:pt>
    <dgm:pt modelId="{D2E72366-20B2-4B00-ACEC-5FB4A672DBB3}" type="pres">
      <dgm:prSet presAssocID="{F086F56D-5B79-429A-A2F6-F53D73EF738A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5B6A90-08B5-4754-A240-86BF43867E83}" type="pres">
      <dgm:prSet presAssocID="{4C165994-CF93-4452-BDCE-96C136E2800F}" presName="parTxOnlySpace" presStyleCnt="0"/>
      <dgm:spPr/>
    </dgm:pt>
    <dgm:pt modelId="{605D00F5-282A-45F3-859C-4B22F158AAAA}" type="pres">
      <dgm:prSet presAssocID="{D08A7E3F-7A84-468C-97C2-F088C8FC17BB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890B37-98F2-4C81-BC0D-B6806844B966}" type="pres">
      <dgm:prSet presAssocID="{360C0486-FBDA-4D18-9B44-678C692EE789}" presName="parTxOnlySpace" presStyleCnt="0"/>
      <dgm:spPr/>
    </dgm:pt>
    <dgm:pt modelId="{46646543-45FF-449F-8D88-0E7942918804}" type="pres">
      <dgm:prSet presAssocID="{A18A0A3C-DC1F-4E27-904C-B054BC8E8BBE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5A36FD-B9D2-470B-8B09-ABB55D6AB448}" type="pres">
      <dgm:prSet presAssocID="{36D5B0C6-A440-4A5D-8197-38B5256C3BBD}" presName="parTxOnlySpace" presStyleCnt="0"/>
      <dgm:spPr/>
    </dgm:pt>
    <dgm:pt modelId="{D57444AA-300A-40FA-AA01-E1EFEA40FE83}" type="pres">
      <dgm:prSet presAssocID="{1E34ECDA-26A4-4F7F-A3BB-DD91CD5AA7CA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FF17F52-B99F-46BF-B12A-4EC1B90EB03D}" srcId="{71CAB030-8AEC-4D20-BF9E-50C21A49F8E0}" destId="{A18A0A3C-DC1F-4E27-904C-B054BC8E8BBE}" srcOrd="3" destOrd="0" parTransId="{3BE98205-C67D-4EB7-87FC-A43BC534287E}" sibTransId="{36D5B0C6-A440-4A5D-8197-38B5256C3BBD}"/>
    <dgm:cxn modelId="{3BB102B4-4682-4B7B-98BD-23FDA5DD4213}" type="presOf" srcId="{1E34ECDA-26A4-4F7F-A3BB-DD91CD5AA7CA}" destId="{D57444AA-300A-40FA-AA01-E1EFEA40FE83}" srcOrd="0" destOrd="0" presId="urn:microsoft.com/office/officeart/2005/8/layout/chevron1"/>
    <dgm:cxn modelId="{0D9F901B-DCFF-4B31-B968-FDF049187A94}" type="presOf" srcId="{71CAB030-8AEC-4D20-BF9E-50C21A49F8E0}" destId="{DECE4602-5ED3-4159-BABA-AE0DA61FF94C}" srcOrd="0" destOrd="0" presId="urn:microsoft.com/office/officeart/2005/8/layout/chevron1"/>
    <dgm:cxn modelId="{388A7FC0-79C5-487B-B6A4-19E49038FD2C}" type="presOf" srcId="{A0D45AB2-877D-4BF6-BA48-32DD1F9929DD}" destId="{06BE2EDD-4EE8-402B-9032-50A4B3AE8C5F}" srcOrd="0" destOrd="0" presId="urn:microsoft.com/office/officeart/2005/8/layout/chevron1"/>
    <dgm:cxn modelId="{A1D1A4B9-1773-4EB1-A276-290CB466527B}" srcId="{71CAB030-8AEC-4D20-BF9E-50C21A49F8E0}" destId="{F086F56D-5B79-429A-A2F6-F53D73EF738A}" srcOrd="1" destOrd="0" parTransId="{EB4285C1-BE91-4E48-AB92-112477883196}" sibTransId="{4C165994-CF93-4452-BDCE-96C136E2800F}"/>
    <dgm:cxn modelId="{46A92EB8-FC2B-4A47-87CA-10DE00B20805}" srcId="{71CAB030-8AEC-4D20-BF9E-50C21A49F8E0}" destId="{D08A7E3F-7A84-468C-97C2-F088C8FC17BB}" srcOrd="2" destOrd="0" parTransId="{F71F7035-01CB-45D9-8EB9-4DD1877DAF06}" sibTransId="{360C0486-FBDA-4D18-9B44-678C692EE789}"/>
    <dgm:cxn modelId="{D5DC7333-394A-4DCF-9891-E191D51E6D04}" srcId="{71CAB030-8AEC-4D20-BF9E-50C21A49F8E0}" destId="{1E34ECDA-26A4-4F7F-A3BB-DD91CD5AA7CA}" srcOrd="4" destOrd="0" parTransId="{7C2B4121-F1EC-433F-8E96-0F54A11B2253}" sibTransId="{2B214BF9-44A7-4D11-96ED-E73F31EBC508}"/>
    <dgm:cxn modelId="{B31A607A-94F2-4882-B158-1EE798C53B9D}" srcId="{71CAB030-8AEC-4D20-BF9E-50C21A49F8E0}" destId="{A0D45AB2-877D-4BF6-BA48-32DD1F9929DD}" srcOrd="0" destOrd="0" parTransId="{363B1300-20E7-40AE-AB4E-D6C5F51820F7}" sibTransId="{7D8A0E3E-CDB0-4251-9389-6D5CE80C1B4E}"/>
    <dgm:cxn modelId="{59A29597-1FB0-4219-9EF2-C4C631A0FD0F}" type="presOf" srcId="{F086F56D-5B79-429A-A2F6-F53D73EF738A}" destId="{D2E72366-20B2-4B00-ACEC-5FB4A672DBB3}" srcOrd="0" destOrd="0" presId="urn:microsoft.com/office/officeart/2005/8/layout/chevron1"/>
    <dgm:cxn modelId="{48D68BE0-F4CF-4D0F-8222-101B308EFCC6}" type="presOf" srcId="{D08A7E3F-7A84-468C-97C2-F088C8FC17BB}" destId="{605D00F5-282A-45F3-859C-4B22F158AAAA}" srcOrd="0" destOrd="0" presId="urn:microsoft.com/office/officeart/2005/8/layout/chevron1"/>
    <dgm:cxn modelId="{388B52DD-7BC8-4CCD-BC4C-1C862E48BECC}" type="presOf" srcId="{A18A0A3C-DC1F-4E27-904C-B054BC8E8BBE}" destId="{46646543-45FF-449F-8D88-0E7942918804}" srcOrd="0" destOrd="0" presId="urn:microsoft.com/office/officeart/2005/8/layout/chevron1"/>
    <dgm:cxn modelId="{9A3AE76D-29E4-4958-8174-3F3C36A626CA}" type="presParOf" srcId="{DECE4602-5ED3-4159-BABA-AE0DA61FF94C}" destId="{06BE2EDD-4EE8-402B-9032-50A4B3AE8C5F}" srcOrd="0" destOrd="0" presId="urn:microsoft.com/office/officeart/2005/8/layout/chevron1"/>
    <dgm:cxn modelId="{769FA383-B30B-4086-9BF7-D76C74ADD91F}" type="presParOf" srcId="{DECE4602-5ED3-4159-BABA-AE0DA61FF94C}" destId="{4B534019-1590-4045-A4E9-56579164A4B2}" srcOrd="1" destOrd="0" presId="urn:microsoft.com/office/officeart/2005/8/layout/chevron1"/>
    <dgm:cxn modelId="{0FE1D7E0-0B0A-45DB-847E-EE6F1C497A08}" type="presParOf" srcId="{DECE4602-5ED3-4159-BABA-AE0DA61FF94C}" destId="{D2E72366-20B2-4B00-ACEC-5FB4A672DBB3}" srcOrd="2" destOrd="0" presId="urn:microsoft.com/office/officeart/2005/8/layout/chevron1"/>
    <dgm:cxn modelId="{F2004202-62F5-4D3F-97BF-9A47587836B6}" type="presParOf" srcId="{DECE4602-5ED3-4159-BABA-AE0DA61FF94C}" destId="{235B6A90-08B5-4754-A240-86BF43867E83}" srcOrd="3" destOrd="0" presId="urn:microsoft.com/office/officeart/2005/8/layout/chevron1"/>
    <dgm:cxn modelId="{07656144-F18A-4D3A-A27B-E2B2CCC54F1C}" type="presParOf" srcId="{DECE4602-5ED3-4159-BABA-AE0DA61FF94C}" destId="{605D00F5-282A-45F3-859C-4B22F158AAAA}" srcOrd="4" destOrd="0" presId="urn:microsoft.com/office/officeart/2005/8/layout/chevron1"/>
    <dgm:cxn modelId="{E2D24783-A08D-4B6F-A82C-C00E914C7C0F}" type="presParOf" srcId="{DECE4602-5ED3-4159-BABA-AE0DA61FF94C}" destId="{BC890B37-98F2-4C81-BC0D-B6806844B966}" srcOrd="5" destOrd="0" presId="urn:microsoft.com/office/officeart/2005/8/layout/chevron1"/>
    <dgm:cxn modelId="{D5854817-6502-4278-A6F6-4E85BB5EA704}" type="presParOf" srcId="{DECE4602-5ED3-4159-BABA-AE0DA61FF94C}" destId="{46646543-45FF-449F-8D88-0E7942918804}" srcOrd="6" destOrd="0" presId="urn:microsoft.com/office/officeart/2005/8/layout/chevron1"/>
    <dgm:cxn modelId="{62D5B4B0-B0CA-441B-AD4E-BC44282FEB5F}" type="presParOf" srcId="{DECE4602-5ED3-4159-BABA-AE0DA61FF94C}" destId="{B15A36FD-B9D2-470B-8B09-ABB55D6AB448}" srcOrd="7" destOrd="0" presId="urn:microsoft.com/office/officeart/2005/8/layout/chevron1"/>
    <dgm:cxn modelId="{CC583012-EC6B-46D1-9B94-08A4DE77DB88}" type="presParOf" srcId="{DECE4602-5ED3-4159-BABA-AE0DA61FF94C}" destId="{D57444AA-300A-40FA-AA01-E1EFEA40FE83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BC36B-0E6B-4B66-9D62-F6377498F7C1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D0D5-636E-4AAE-926F-E04D6E581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06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F2115-1938-4192-BD85-BA8232B359A7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32A3E-0133-4D52-975F-033C5A9819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09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A9AF3-BE1A-46BE-91B4-D9F9B5C40F16}" type="datetimeFigureOut">
              <a:rPr lang="en-GB" smtClean="0"/>
              <a:pPr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342F-4FCA-44C8-ACF8-CA78263DEC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.barrientos@manchester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gif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pturingthegains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0668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Upgrading in GPNs: </a:t>
            </a:r>
            <a:br>
              <a:rPr lang="en-GB" dirty="0" smtClean="0"/>
            </a:br>
            <a:r>
              <a:rPr lang="en-GB" dirty="0" smtClean="0"/>
              <a:t>Labour Opportunities and Challenges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Stephanie Barrientos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University of Manchester</a:t>
            </a:r>
          </a:p>
          <a:p>
            <a:r>
              <a:rPr lang="en-GB" dirty="0" smtClean="0">
                <a:solidFill>
                  <a:schemeClr val="tx1"/>
                </a:solidFill>
                <a:hlinkClick r:id="rId2"/>
              </a:rPr>
              <a:t>s.barrientos@manchester.ac.uk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www.capturingthegains.org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Picture 4" descr="LTD BWPI 4C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73568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51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600200"/>
            <a:ext cx="86868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Labour in GPNs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Economic &amp; Social Upgrading and Downgrading in GPNs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Research challenges: analytical/empirical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Policy Challenges</a:t>
            </a:r>
          </a:p>
        </p:txBody>
      </p:sp>
      <p:pic>
        <p:nvPicPr>
          <p:cNvPr id="6" name="Picture 4" descr="LTD BWPI 4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01208"/>
            <a:ext cx="2448271" cy="1158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4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GPN Estimates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altLang="en-US" sz="5100" dirty="0"/>
              <a:t>Global </a:t>
            </a:r>
            <a:r>
              <a:rPr lang="en-GB" altLang="en-US" sz="5100" dirty="0" smtClean="0"/>
              <a:t>Production Networks</a:t>
            </a:r>
            <a:endParaRPr lang="en-GB" altLang="en-US" sz="5100" dirty="0"/>
          </a:p>
          <a:p>
            <a:pPr marL="457200">
              <a:lnSpc>
                <a:spcPct val="90000"/>
              </a:lnSpc>
            </a:pPr>
            <a:r>
              <a:rPr lang="en-GB" altLang="en-US" sz="5100" dirty="0"/>
              <a:t>60-80% World Trade  (WTO/OECD – UNCTAD 2013)</a:t>
            </a:r>
          </a:p>
          <a:p>
            <a:pPr marL="457200">
              <a:lnSpc>
                <a:spcPct val="90000"/>
              </a:lnSpc>
            </a:pPr>
            <a:r>
              <a:rPr lang="en-GB" altLang="en-US" sz="5100" dirty="0"/>
              <a:t>Trade in Value Added (</a:t>
            </a:r>
            <a:r>
              <a:rPr lang="en-GB" altLang="en-US" sz="5100" dirty="0" err="1" smtClean="0"/>
              <a:t>TiVA</a:t>
            </a:r>
            <a:r>
              <a:rPr lang="en-GB" altLang="en-US" sz="5100" dirty="0" smtClean="0"/>
              <a:t>)……Jobs…..? </a:t>
            </a:r>
            <a:r>
              <a:rPr lang="en-GB" altLang="en-US" sz="5100" dirty="0"/>
              <a:t>(</a:t>
            </a:r>
            <a:r>
              <a:rPr lang="en-GB" altLang="en-US" sz="5100" dirty="0" smtClean="0"/>
              <a:t>OECD/ILO 2015) </a:t>
            </a:r>
          </a:p>
          <a:p>
            <a:pPr marL="114300" indent="0">
              <a:lnSpc>
                <a:spcPct val="90000"/>
              </a:lnSpc>
              <a:buNone/>
            </a:pPr>
            <a:endParaRPr lang="en-GB" altLang="en-US" sz="5100" dirty="0" smtClean="0"/>
          </a:p>
          <a:p>
            <a:pPr marL="114300" indent="0">
              <a:lnSpc>
                <a:spcPct val="90000"/>
              </a:lnSpc>
              <a:buNone/>
            </a:pPr>
            <a:r>
              <a:rPr lang="en-GB" altLang="en-US" sz="5100" dirty="0" smtClean="0"/>
              <a:t>Indicators of nos. </a:t>
            </a:r>
            <a:r>
              <a:rPr lang="en-GB" altLang="en-US" sz="5100" dirty="0"/>
              <a:t>workers</a:t>
            </a:r>
          </a:p>
          <a:p>
            <a:pPr marL="457200">
              <a:lnSpc>
                <a:spcPct val="90000"/>
              </a:lnSpc>
            </a:pPr>
            <a:r>
              <a:rPr lang="en-GB" altLang="en-US" sz="5100" dirty="0"/>
              <a:t>40 m jobs in apparel, 70% female </a:t>
            </a:r>
            <a:r>
              <a:rPr lang="en-GB" altLang="en-US" sz="2900" dirty="0"/>
              <a:t>(Hales and Wills 2004) </a:t>
            </a:r>
          </a:p>
          <a:p>
            <a:pPr marL="457200">
              <a:lnSpc>
                <a:spcPct val="120000"/>
              </a:lnSpc>
            </a:pPr>
            <a:r>
              <a:rPr lang="en-GB" altLang="en-US" sz="5100" dirty="0"/>
              <a:t>43 m jobs in 3000 EPZs, 80% female in Asia </a:t>
            </a:r>
            <a:r>
              <a:rPr lang="en-GB" altLang="en-US" sz="2900" dirty="0"/>
              <a:t>(ILO 2002; ITC 2011</a:t>
            </a:r>
            <a:endParaRPr lang="en-GB" altLang="en-US" sz="5100" dirty="0" smtClean="0"/>
          </a:p>
          <a:p>
            <a:pPr marL="114300" indent="0">
              <a:lnSpc>
                <a:spcPct val="90000"/>
              </a:lnSpc>
              <a:buNone/>
            </a:pPr>
            <a:endParaRPr lang="en-GB" altLang="en-US" sz="5100" dirty="0" smtClean="0"/>
          </a:p>
          <a:p>
            <a:pPr marL="114300" indent="0">
              <a:lnSpc>
                <a:spcPct val="90000"/>
              </a:lnSpc>
              <a:buNone/>
            </a:pPr>
            <a:r>
              <a:rPr lang="en-GB" altLang="en-US" sz="5100" dirty="0" smtClean="0"/>
              <a:t>Estimated value capture (% of retail price)</a:t>
            </a:r>
          </a:p>
          <a:p>
            <a:pPr marL="571500" indent="-457200">
              <a:lnSpc>
                <a:spcPct val="90000"/>
              </a:lnSpc>
            </a:pPr>
            <a:r>
              <a:rPr lang="en-GB" altLang="en-US" sz="5100" dirty="0"/>
              <a:t>I</a:t>
            </a:r>
            <a:r>
              <a:rPr lang="en-GB" altLang="en-US" sz="5100" dirty="0" smtClean="0"/>
              <a:t>Phone: 1-2% assembly workers, 52% brand/retail</a:t>
            </a:r>
          </a:p>
          <a:p>
            <a:pPr marL="571500" indent="-457200">
              <a:lnSpc>
                <a:spcPct val="90000"/>
              </a:lnSpc>
            </a:pPr>
            <a:r>
              <a:rPr lang="en-GB" altLang="en-US" sz="5100" dirty="0" smtClean="0"/>
              <a:t>Jeans: 2-3% </a:t>
            </a:r>
            <a:r>
              <a:rPr lang="en-GB" altLang="en-US" sz="5100" dirty="0"/>
              <a:t> </a:t>
            </a:r>
            <a:r>
              <a:rPr lang="en-GB" altLang="en-US" sz="5100" dirty="0" smtClean="0"/>
              <a:t>garment workers, 65% brand/retail</a:t>
            </a:r>
          </a:p>
          <a:p>
            <a:pPr marL="571500" indent="-457200">
              <a:lnSpc>
                <a:spcPct val="90000"/>
              </a:lnSpc>
            </a:pPr>
            <a:r>
              <a:rPr lang="en-GB" altLang="en-US" sz="5100" dirty="0" smtClean="0"/>
              <a:t>South Africa Fruit: 10% workers,  42% retail</a:t>
            </a:r>
          </a:p>
          <a:p>
            <a:pPr marL="571500" indent="-457200">
              <a:lnSpc>
                <a:spcPct val="90000"/>
              </a:lnSpc>
            </a:pPr>
            <a:endParaRPr lang="en-GB" altLang="en-US" dirty="0" smtClean="0"/>
          </a:p>
          <a:p>
            <a:pPr marL="114300" indent="0">
              <a:lnSpc>
                <a:spcPct val="90000"/>
              </a:lnSpc>
              <a:buNone/>
            </a:pPr>
            <a:r>
              <a:rPr lang="en-GB" altLang="en-US" sz="1600" dirty="0" smtClean="0"/>
              <a:t>)</a:t>
            </a:r>
            <a:endParaRPr lang="en-GB" altLang="en-US" sz="1600" dirty="0"/>
          </a:p>
          <a:p>
            <a:pPr marL="0" indent="0">
              <a:lnSpc>
                <a:spcPct val="90000"/>
              </a:lnSpc>
              <a:buNone/>
            </a:pPr>
            <a:endParaRPr lang="en-GB" altLang="en-US" sz="5900" dirty="0" smtClean="0"/>
          </a:p>
          <a:p>
            <a:endParaRPr lang="en-GB" dirty="0"/>
          </a:p>
        </p:txBody>
      </p:sp>
      <p:pic>
        <p:nvPicPr>
          <p:cNvPr id="4" name="Picture 4" descr="LTD BWPI 4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877272"/>
            <a:ext cx="25177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38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Afbeelding 4" descr="hacc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797152"/>
            <a:ext cx="211646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11163965"/>
              </p:ext>
            </p:extLst>
          </p:nvPr>
        </p:nvGraphicFramePr>
        <p:xfrm>
          <a:off x="467544" y="764704"/>
          <a:ext cx="8352928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>
            <a:off x="1475656" y="1556792"/>
            <a:ext cx="4752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475656" y="155679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83568" y="2780928"/>
            <a:ext cx="122413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195736" y="2780928"/>
            <a:ext cx="136815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851920" y="2780928"/>
            <a:ext cx="136815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436096" y="2780928"/>
            <a:ext cx="136815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83568" y="284364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Labour Market</a:t>
            </a:r>
            <a:endParaRPr lang="en-GB" sz="1400" dirty="0"/>
          </a:p>
        </p:txBody>
      </p:sp>
      <p:sp>
        <p:nvSpPr>
          <p:cNvPr id="32" name="Bent-Up Arrow 31"/>
          <p:cNvSpPr/>
          <p:nvPr/>
        </p:nvSpPr>
        <p:spPr>
          <a:xfrm rot="16200000">
            <a:off x="4398552" y="87200"/>
            <a:ext cx="490912" cy="331236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879812" y="1196752"/>
            <a:ext cx="2556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GVC Governance</a:t>
            </a:r>
            <a:endParaRPr lang="en-GB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75656" y="3645024"/>
            <a:ext cx="63367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55776" y="378904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INSTITIONAL &amp; SOCIO-ECONOMIC EMBEDDEDNESS</a:t>
            </a:r>
            <a:endParaRPr lang="en-GB" b="1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475656" y="3356992"/>
            <a:ext cx="0" cy="28803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915816" y="3356992"/>
            <a:ext cx="0" cy="28803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499992" y="3356992"/>
            <a:ext cx="0" cy="28803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156176" y="3356992"/>
            <a:ext cx="0" cy="28803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7812360" y="3356992"/>
            <a:ext cx="0" cy="28803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259632" y="476672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Simplified GPN and Labour</a:t>
            </a:r>
            <a:endParaRPr lang="en-GB" sz="2800" dirty="0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6300192" y="1556792"/>
            <a:ext cx="1440160" cy="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7740352" y="1576537"/>
            <a:ext cx="0" cy="4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660232" y="12687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Standards</a:t>
            </a:r>
            <a:endParaRPr lang="en-GB" i="1" dirty="0"/>
          </a:p>
        </p:txBody>
      </p:sp>
      <p:sp>
        <p:nvSpPr>
          <p:cNvPr id="4" name="Down Arrow 3"/>
          <p:cNvSpPr/>
          <p:nvPr/>
        </p:nvSpPr>
        <p:spPr>
          <a:xfrm>
            <a:off x="4644008" y="1638672"/>
            <a:ext cx="216024" cy="364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Down Arrow 33"/>
          <p:cNvSpPr/>
          <p:nvPr/>
        </p:nvSpPr>
        <p:spPr>
          <a:xfrm>
            <a:off x="3131840" y="1628800"/>
            <a:ext cx="216024" cy="364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2267744" y="283319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Labour Market</a:t>
            </a:r>
            <a:endParaRPr lang="en-GB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3923928" y="285293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Labour Market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5436096" y="285293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Labour Market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440984" y="1196752"/>
            <a:ext cx="1186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Regulation</a:t>
            </a:r>
            <a:endParaRPr lang="en-GB" i="1" dirty="0"/>
          </a:p>
        </p:txBody>
      </p:sp>
      <p:pic>
        <p:nvPicPr>
          <p:cNvPr id="43" name="Picture 2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84899" y="5301208"/>
            <a:ext cx="261954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4" descr="GLOBALG.A.P. Logo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81" y="4797152"/>
            <a:ext cx="407479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www.ethicaltrade.org/sites/default/files/eti_logo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05264"/>
            <a:ext cx="5040560" cy="114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http://www.fairtrade.org.uk/images/homepage_new/images/logo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66" y="5156794"/>
            <a:ext cx="1873746" cy="170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64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Challenges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Analytical</a:t>
            </a:r>
          </a:p>
          <a:p>
            <a:pPr lvl="1"/>
            <a:r>
              <a:rPr lang="en-GB" dirty="0" smtClean="0"/>
              <a:t>GPN and GVC Analysis</a:t>
            </a:r>
          </a:p>
          <a:p>
            <a:pPr lvl="1"/>
            <a:r>
              <a:rPr lang="en-GB" dirty="0" smtClean="0"/>
              <a:t>Labour Analysis</a:t>
            </a:r>
          </a:p>
          <a:p>
            <a:r>
              <a:rPr lang="en-GB" dirty="0" smtClean="0"/>
              <a:t>Definitional</a:t>
            </a:r>
          </a:p>
          <a:p>
            <a:pPr lvl="1"/>
            <a:r>
              <a:rPr lang="en-GB" dirty="0" smtClean="0"/>
              <a:t>Social upgrading and downgrading (indicators)</a:t>
            </a:r>
          </a:p>
          <a:p>
            <a:r>
              <a:rPr lang="en-GB" dirty="0" smtClean="0"/>
              <a:t>Empirical</a:t>
            </a:r>
          </a:p>
          <a:p>
            <a:pPr lvl="1"/>
            <a:r>
              <a:rPr lang="en-GB" dirty="0" smtClean="0"/>
              <a:t>Data availability/access </a:t>
            </a:r>
          </a:p>
          <a:p>
            <a:pPr lvl="1"/>
            <a:r>
              <a:rPr lang="en-GB" dirty="0" smtClean="0"/>
              <a:t>Comparative analysis x-country x-sector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52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332161" y="404664"/>
            <a:ext cx="72002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cs typeface="Arial" charset="0"/>
              </a:rPr>
              <a:t>Economic and Social </a:t>
            </a:r>
            <a:r>
              <a:rPr lang="en-GB" sz="2000" b="1" dirty="0" smtClean="0">
                <a:cs typeface="Arial" charset="0"/>
              </a:rPr>
              <a:t>Upgrading in GPNs</a:t>
            </a:r>
            <a:endParaRPr lang="en-GB" sz="2000" b="1" dirty="0">
              <a:cs typeface="Arial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051050" y="1196975"/>
            <a:ext cx="424973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cs typeface="Arial" charset="0"/>
              </a:rPr>
              <a:t>         -     Economic Upgrading        +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17650" y="1844675"/>
            <a:ext cx="461963" cy="3455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cs typeface="Arial" charset="0"/>
              </a:rPr>
              <a:t>+   Social  Upgrading   -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411413" y="3141663"/>
            <a:ext cx="367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211638" y="1773238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484438" y="1844675"/>
            <a:ext cx="143986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cs typeface="Arial" charset="0"/>
              </a:rPr>
              <a:t>Economic Downgrading/Social Upgrading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43438" y="1949450"/>
            <a:ext cx="12239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cs typeface="Arial" charset="0"/>
              </a:rPr>
              <a:t>Economic &amp; Social Upgrading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484438" y="3716338"/>
            <a:ext cx="14398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cs typeface="Arial" charset="0"/>
              </a:rPr>
              <a:t>Economic &amp; Social Downgrading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716463" y="3500438"/>
            <a:ext cx="17272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cs typeface="Arial" charset="0"/>
              </a:rPr>
              <a:t>Economic Upgrading/ Social Downgrading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076825" y="5661025"/>
            <a:ext cx="3167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cs typeface="Arial" charset="0"/>
              </a:rPr>
              <a:t>Source: Millberg and Bernhardt 2011</a:t>
            </a:r>
          </a:p>
        </p:txBody>
      </p:sp>
      <p:sp>
        <p:nvSpPr>
          <p:cNvPr id="6156" name="Text Box 7"/>
          <p:cNvSpPr txBox="1">
            <a:spLocks noChangeArrowheads="1"/>
          </p:cNvSpPr>
          <p:nvPr/>
        </p:nvSpPr>
        <p:spPr bwMode="auto">
          <a:xfrm>
            <a:off x="2484438" y="1844675"/>
            <a:ext cx="143986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cs typeface="Arial" charset="0"/>
              </a:rPr>
              <a:t>Economic Downgrading/Social Upgrading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5939988"/>
            <a:ext cx="81011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</a:rPr>
              <a:t>Capturing the Gains: </a:t>
            </a:r>
            <a:r>
              <a:rPr lang="en-GB" sz="2000" b="1" dirty="0" smtClean="0">
                <a:solidFill>
                  <a:srgbClr val="002060"/>
                </a:solidFill>
                <a:hlinkClick r:id="rId2"/>
              </a:rPr>
              <a:t>www.capturingthegains.org</a:t>
            </a:r>
            <a:r>
              <a:rPr lang="en-GB" sz="2000" b="1" dirty="0" smtClean="0">
                <a:solidFill>
                  <a:srgbClr val="002060"/>
                </a:solidFill>
              </a:rPr>
              <a:t> and www.cggc.duke.edu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54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8342616"/>
              </p:ext>
            </p:extLst>
          </p:nvPr>
        </p:nvGraphicFramePr>
        <p:xfrm>
          <a:off x="179512" y="404664"/>
          <a:ext cx="878497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652534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Source: Bernhardt and Milberg 2011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7667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Fresh Fruit, Vegetables, Flowers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85775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Opportunities vs. 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Social Upgrading and Downgrading</a:t>
            </a:r>
          </a:p>
          <a:p>
            <a:pPr lvl="1"/>
            <a:r>
              <a:rPr lang="en-GB" dirty="0"/>
              <a:t>Commercial </a:t>
            </a:r>
            <a:r>
              <a:rPr lang="en-GB" dirty="0" smtClean="0"/>
              <a:t>Drivers: </a:t>
            </a:r>
            <a:r>
              <a:rPr lang="en-GB" i="1" dirty="0" smtClean="0"/>
              <a:t>Quality, cost, flexibility, JIT</a:t>
            </a:r>
            <a:endParaRPr lang="en-GB" dirty="0"/>
          </a:p>
          <a:p>
            <a:pPr lvl="1"/>
            <a:r>
              <a:rPr lang="en-GB" dirty="0" smtClean="0"/>
              <a:t>Upgrading for some workers: </a:t>
            </a:r>
            <a:r>
              <a:rPr lang="en-GB" i="1" dirty="0" smtClean="0"/>
              <a:t>quality/efficiency drivers</a:t>
            </a:r>
          </a:p>
          <a:p>
            <a:pPr lvl="1"/>
            <a:r>
              <a:rPr lang="en-GB" dirty="0" smtClean="0"/>
              <a:t>Downgrading for other workers: </a:t>
            </a:r>
            <a:r>
              <a:rPr lang="en-GB" i="1" dirty="0" smtClean="0"/>
              <a:t>cost/flexibility drivers</a:t>
            </a:r>
          </a:p>
          <a:p>
            <a:r>
              <a:rPr lang="en-GB" dirty="0" smtClean="0"/>
              <a:t>Promoting ‘Decent Work’ (ILO) </a:t>
            </a:r>
          </a:p>
          <a:p>
            <a:pPr lvl="1"/>
            <a:r>
              <a:rPr lang="en-GB" dirty="0" smtClean="0"/>
              <a:t>Workers: </a:t>
            </a:r>
          </a:p>
          <a:p>
            <a:pPr lvl="2"/>
            <a:r>
              <a:rPr lang="en-GB" dirty="0" smtClean="0"/>
              <a:t>Skills upgrading </a:t>
            </a:r>
          </a:p>
          <a:p>
            <a:pPr lvl="2"/>
            <a:r>
              <a:rPr lang="en-GB" dirty="0" smtClean="0"/>
              <a:t>legal rights, living wage 	</a:t>
            </a:r>
          </a:p>
          <a:p>
            <a:pPr lvl="2"/>
            <a:r>
              <a:rPr lang="en-GB" dirty="0" smtClean="0"/>
              <a:t>enforcement for casual/informal/migrant workers</a:t>
            </a:r>
          </a:p>
          <a:p>
            <a:pPr lvl="1"/>
            <a:r>
              <a:rPr lang="en-GB" dirty="0" smtClean="0"/>
              <a:t>Gender equity: linking </a:t>
            </a:r>
            <a:r>
              <a:rPr lang="en-GB" i="1" dirty="0" smtClean="0"/>
              <a:t>quality and cost/flexibility drivers</a:t>
            </a:r>
          </a:p>
          <a:p>
            <a:pPr lvl="1"/>
            <a:r>
              <a:rPr lang="en-GB" dirty="0" smtClean="0"/>
              <a:t>SME suppliers</a:t>
            </a:r>
            <a:r>
              <a:rPr lang="en-GB" dirty="0"/>
              <a:t>: capacity building to upgrade &amp; comply</a:t>
            </a:r>
          </a:p>
          <a:p>
            <a:pPr lvl="1"/>
            <a:endParaRPr lang="en-GB" i="1" dirty="0" smtClean="0"/>
          </a:p>
          <a:p>
            <a:pPr lvl="1"/>
            <a:endParaRPr lang="en-GB" dirty="0" smtClean="0"/>
          </a:p>
        </p:txBody>
      </p:sp>
      <p:pic>
        <p:nvPicPr>
          <p:cNvPr id="4" name="Picture 4" descr="LTD BWPI 4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6021388"/>
            <a:ext cx="25177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4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Policy 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Global Governance Deficits </a:t>
            </a:r>
          </a:p>
          <a:p>
            <a:pPr lvl="1"/>
            <a:r>
              <a:rPr lang="en-GB" dirty="0" smtClean="0"/>
              <a:t>Private, Public, Social</a:t>
            </a:r>
          </a:p>
          <a:p>
            <a:r>
              <a:rPr lang="en-GB" dirty="0" smtClean="0"/>
              <a:t>Upgrading Strategies</a:t>
            </a:r>
          </a:p>
          <a:p>
            <a:pPr lvl="1"/>
            <a:r>
              <a:rPr lang="en-GB" dirty="0" smtClean="0"/>
              <a:t>Capacity building: suppliers and workers</a:t>
            </a:r>
          </a:p>
          <a:p>
            <a:pPr lvl="1"/>
            <a:r>
              <a:rPr lang="en-GB" dirty="0" smtClean="0"/>
              <a:t>Promoting Decent </a:t>
            </a:r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for</a:t>
            </a:r>
            <a:r>
              <a:rPr lang="en-GB" i="1" dirty="0"/>
              <a:t> </a:t>
            </a:r>
            <a:r>
              <a:rPr lang="en-GB" i="1" dirty="0" smtClean="0"/>
              <a:t>all </a:t>
            </a:r>
            <a:r>
              <a:rPr lang="en-GB" dirty="0"/>
              <a:t>workers</a:t>
            </a:r>
          </a:p>
          <a:p>
            <a:pPr lvl="1"/>
            <a:r>
              <a:rPr lang="en-GB" dirty="0" smtClean="0"/>
              <a:t>Alliances </a:t>
            </a:r>
            <a:r>
              <a:rPr lang="en-GB" dirty="0"/>
              <a:t>public/private, national/international </a:t>
            </a:r>
            <a:endParaRPr lang="en-GB" dirty="0" smtClean="0"/>
          </a:p>
          <a:p>
            <a:pPr lvl="1"/>
            <a:r>
              <a:rPr lang="en-GB" dirty="0" smtClean="0"/>
              <a:t>Linking: </a:t>
            </a:r>
            <a:r>
              <a:rPr lang="en-GB" dirty="0"/>
              <a:t>public and private interventions</a:t>
            </a:r>
          </a:p>
          <a:p>
            <a:pPr lvl="1"/>
            <a:endParaRPr lang="en-GB" dirty="0" smtClean="0"/>
          </a:p>
        </p:txBody>
      </p:sp>
      <p:pic>
        <p:nvPicPr>
          <p:cNvPr id="4" name="Picture 4" descr="LTD BWPI 4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6021388"/>
            <a:ext cx="25177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03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394</Words>
  <Application>Microsoft Office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Upgrading in GPNs:  Labour Opportunities and Challenges</vt:lpstr>
      <vt:lpstr>Overview</vt:lpstr>
      <vt:lpstr>GPN Estimates</vt:lpstr>
      <vt:lpstr>PowerPoint Presentation</vt:lpstr>
      <vt:lpstr>Research Challenges</vt:lpstr>
      <vt:lpstr>PowerPoint Presentation</vt:lpstr>
      <vt:lpstr>PowerPoint Presentation</vt:lpstr>
      <vt:lpstr>Opportunities vs. Challenges</vt:lpstr>
      <vt:lpstr>Policy Challenges</vt:lpstr>
    </vt:vector>
  </TitlesOfParts>
  <Company>University of Manchester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mzdijakb</dc:creator>
  <cp:lastModifiedBy>Tay Yongyao Melvin</cp:lastModifiedBy>
  <cp:revision>193</cp:revision>
  <cp:lastPrinted>2014-09-09T13:51:01Z</cp:lastPrinted>
  <dcterms:created xsi:type="dcterms:W3CDTF">2013-01-25T17:06:04Z</dcterms:created>
  <dcterms:modified xsi:type="dcterms:W3CDTF">2015-01-26T04:19:30Z</dcterms:modified>
</cp:coreProperties>
</file>